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4"/>
  </p:sldMasterIdLst>
  <p:notesMasterIdLst>
    <p:notesMasterId r:id="rId20"/>
  </p:notesMasterIdLst>
  <p:sldIdLst>
    <p:sldId id="257" r:id="rId5"/>
    <p:sldId id="259" r:id="rId6"/>
    <p:sldId id="260" r:id="rId7"/>
    <p:sldId id="261" r:id="rId8"/>
    <p:sldId id="263" r:id="rId9"/>
    <p:sldId id="265" r:id="rId10"/>
    <p:sldId id="266" r:id="rId11"/>
    <p:sldId id="267" r:id="rId12"/>
    <p:sldId id="274" r:id="rId13"/>
    <p:sldId id="269" r:id="rId14"/>
    <p:sldId id="270" r:id="rId15"/>
    <p:sldId id="271" r:id="rId16"/>
    <p:sldId id="272" r:id="rId17"/>
    <p:sldId id="273"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3B2C"/>
    <a:srgbClr val="F7B43B"/>
    <a:srgbClr val="F5B83D"/>
    <a:srgbClr val="F6C358"/>
    <a:srgbClr val="BA202A"/>
    <a:srgbClr val="00ACAD"/>
    <a:srgbClr val="006464"/>
    <a:srgbClr val="931922"/>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5FC05-C186-4AF4-80F9-D29FF42860A2}" v="249" dt="2020-03-06T15:08:16.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61769" autoAdjust="0"/>
  </p:normalViewPr>
  <p:slideViewPr>
    <p:cSldViewPr snapToGrid="0">
      <p:cViewPr varScale="1">
        <p:scale>
          <a:sx n="76" d="100"/>
          <a:sy n="76" d="100"/>
        </p:scale>
        <p:origin x="74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davidwatts\iCloud%20Drive%20(Archive)\Documents\Budget%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Income</a:t>
            </a:r>
            <a:r>
              <a:rPr lang="en-GB" baseline="0"/>
              <a:t> Against Expenditure 2016-20</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Income</c:v>
          </c:tx>
          <c:spPr>
            <a:solidFill>
              <a:srgbClr val="00ACAD"/>
            </a:solidFill>
            <a:ln>
              <a:noFill/>
            </a:ln>
            <a:effectLst/>
          </c:spPr>
          <c:invertIfNegative val="0"/>
          <c:cat>
            <c:strRef>
              <c:f>Sheet1!$A$2:$A$6</c:f>
              <c:strCache>
                <c:ptCount val="5"/>
                <c:pt idx="0">
                  <c:v>2016 Actual</c:v>
                </c:pt>
                <c:pt idx="1">
                  <c:v>2017 Actual</c:v>
                </c:pt>
                <c:pt idx="2">
                  <c:v>2018 Actual</c:v>
                </c:pt>
                <c:pt idx="3">
                  <c:v>2019 Actual*</c:v>
                </c:pt>
                <c:pt idx="4">
                  <c:v>2020 Budget</c:v>
                </c:pt>
              </c:strCache>
            </c:strRef>
          </c:cat>
          <c:val>
            <c:numRef>
              <c:f>Sheet1!$B$2:$B$6</c:f>
              <c:numCache>
                <c:formatCode>General</c:formatCode>
                <c:ptCount val="5"/>
                <c:pt idx="0">
                  <c:v>121350</c:v>
                </c:pt>
                <c:pt idx="1">
                  <c:v>104107</c:v>
                </c:pt>
                <c:pt idx="2">
                  <c:v>108684</c:v>
                </c:pt>
                <c:pt idx="3">
                  <c:v>114254</c:v>
                </c:pt>
                <c:pt idx="4">
                  <c:v>126691</c:v>
                </c:pt>
              </c:numCache>
            </c:numRef>
          </c:val>
          <c:extLst>
            <c:ext xmlns:c16="http://schemas.microsoft.com/office/drawing/2014/chart" uri="{C3380CC4-5D6E-409C-BE32-E72D297353CC}">
              <c16:uniqueId val="{00000000-E5AF-46A2-8F54-148F25953C31}"/>
            </c:ext>
          </c:extLst>
        </c:ser>
        <c:ser>
          <c:idx val="1"/>
          <c:order val="1"/>
          <c:tx>
            <c:v>Expenditure</c:v>
          </c:tx>
          <c:spPr>
            <a:solidFill>
              <a:srgbClr val="BA202A"/>
            </a:solidFill>
            <a:ln>
              <a:noFill/>
            </a:ln>
            <a:effectLst/>
          </c:spPr>
          <c:invertIfNegative val="0"/>
          <c:cat>
            <c:strRef>
              <c:f>Sheet1!$A$2:$A$6</c:f>
              <c:strCache>
                <c:ptCount val="5"/>
                <c:pt idx="0">
                  <c:v>2016 Actual</c:v>
                </c:pt>
                <c:pt idx="1">
                  <c:v>2017 Actual</c:v>
                </c:pt>
                <c:pt idx="2">
                  <c:v>2018 Actual</c:v>
                </c:pt>
                <c:pt idx="3">
                  <c:v>2019 Actual*</c:v>
                </c:pt>
                <c:pt idx="4">
                  <c:v>2020 Budget</c:v>
                </c:pt>
              </c:strCache>
            </c:strRef>
          </c:cat>
          <c:val>
            <c:numRef>
              <c:f>Sheet1!$C$2:$C$6</c:f>
              <c:numCache>
                <c:formatCode>General</c:formatCode>
                <c:ptCount val="5"/>
                <c:pt idx="0">
                  <c:v>90567</c:v>
                </c:pt>
                <c:pt idx="1">
                  <c:v>109561</c:v>
                </c:pt>
                <c:pt idx="2">
                  <c:v>101438</c:v>
                </c:pt>
                <c:pt idx="3">
                  <c:v>134681</c:v>
                </c:pt>
                <c:pt idx="4">
                  <c:v>141851</c:v>
                </c:pt>
              </c:numCache>
            </c:numRef>
          </c:val>
          <c:extLst>
            <c:ext xmlns:c16="http://schemas.microsoft.com/office/drawing/2014/chart" uri="{C3380CC4-5D6E-409C-BE32-E72D297353CC}">
              <c16:uniqueId val="{00000001-E5AF-46A2-8F54-148F25953C31}"/>
            </c:ext>
          </c:extLst>
        </c:ser>
        <c:dLbls>
          <c:showLegendKey val="0"/>
          <c:showVal val="0"/>
          <c:showCatName val="0"/>
          <c:showSerName val="0"/>
          <c:showPercent val="0"/>
          <c:showBubbleSize val="0"/>
        </c:dLbls>
        <c:gapWidth val="219"/>
        <c:overlap val="-27"/>
        <c:axId val="1034757808"/>
        <c:axId val="1034759440"/>
      </c:barChart>
      <c:catAx>
        <c:axId val="1034757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4759440"/>
        <c:crosses val="autoZero"/>
        <c:auto val="1"/>
        <c:lblAlgn val="ctr"/>
        <c:lblOffset val="100"/>
        <c:noMultiLvlLbl val="0"/>
      </c:catAx>
      <c:valAx>
        <c:axId val="1034759440"/>
        <c:scaling>
          <c:orientation val="minMax"/>
          <c:max val="150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4757808"/>
        <c:crosses val="autoZero"/>
        <c:crossBetween val="between"/>
        <c:majorUnit val="2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FB1861-CA4E-4DA0-8E06-F04EFD350B20}" type="datetimeFigureOut">
              <a:rPr lang="en-GB" smtClean="0"/>
              <a:t>17/03/2020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EBE3C2-23FB-40F2-B3ED-F13347D2151D}" type="slidenum">
              <a:rPr lang="en-GB" smtClean="0"/>
              <a:t>‹#›</a:t>
            </a:fld>
            <a:endParaRPr lang="en-GB"/>
          </a:p>
        </p:txBody>
      </p:sp>
    </p:spTree>
    <p:extLst>
      <p:ext uri="{BB962C8B-B14F-4D97-AF65-F5344CB8AC3E}">
        <p14:creationId xmlns:p14="http://schemas.microsoft.com/office/powerpoint/2010/main" val="20479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1EBE3C2-23FB-40F2-B3ED-F13347D2151D}" type="slidenum">
              <a:rPr lang="en-GB" smtClean="0"/>
              <a:t>1</a:t>
            </a:fld>
            <a:endParaRPr lang="en-GB"/>
          </a:p>
        </p:txBody>
      </p:sp>
    </p:spTree>
    <p:extLst>
      <p:ext uri="{BB962C8B-B14F-4D97-AF65-F5344CB8AC3E}">
        <p14:creationId xmlns:p14="http://schemas.microsoft.com/office/powerpoint/2010/main" val="1681901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In biblical times the tithe was 10% of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This may be unreasonable for many these days with costs of mortgages and childcare and so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10 years ago, the Church of England urged that parishioners think in terms of 5% of income.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More recently the idea, for those in work, of giving one hours pay weekly has been suggested.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Which, if any, of these levels feels appropriate is something that only you can judge. </a:t>
            </a:r>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10</a:t>
            </a:fld>
            <a:endParaRPr lang="en-GB"/>
          </a:p>
        </p:txBody>
      </p:sp>
    </p:spTree>
    <p:extLst>
      <p:ext uri="{BB962C8B-B14F-4D97-AF65-F5344CB8AC3E}">
        <p14:creationId xmlns:p14="http://schemas.microsoft.com/office/powerpoint/2010/main" val="1232268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800" kern="1200" dirty="0">
                <a:solidFill>
                  <a:schemeClr val="tx1"/>
                </a:solidFill>
                <a:effectLst/>
                <a:latin typeface="Franklin Gothic Book" panose="020B0503020102020204" pitchFamily="34" charset="0"/>
                <a:ea typeface="+mn-ea"/>
                <a:cs typeface="+mn-cs"/>
              </a:rPr>
              <a:t>Pray that the money will come in, that He will multiply these gifts to His service</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Prayerfully review your own giving. We used to say ‘All things come from You and of Your own have we given You.’ What would be an appropriate token gift to express our thanks for all that He has given us?</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What would be the appropriate level of response for all that He has given us?</a:t>
            </a:r>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11</a:t>
            </a:fld>
            <a:endParaRPr lang="en-GB"/>
          </a:p>
        </p:txBody>
      </p:sp>
    </p:spTree>
    <p:extLst>
      <p:ext uri="{BB962C8B-B14F-4D97-AF65-F5344CB8AC3E}">
        <p14:creationId xmlns:p14="http://schemas.microsoft.com/office/powerpoint/2010/main" val="134636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800" kern="1200" dirty="0">
                <a:solidFill>
                  <a:schemeClr val="tx1"/>
                </a:solidFill>
                <a:effectLst/>
                <a:latin typeface="Franklin Gothic Book" panose="020B0503020102020204" pitchFamily="34" charset="0"/>
                <a:ea typeface="+mn-ea"/>
                <a:cs typeface="+mn-cs"/>
              </a:rPr>
              <a:t>Another thing to Consider is the way in which we give.</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Do you shop online? </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You could consider joining ‘Give as You Live’  which makes a donation to your chosen charity for each online transaction. What’s more it costs you nothing, the money is raised from the people you have bought from.</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Do you put money in the collection each time  you are at St Mary’s? </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Could you consider giving in a planned fashion, putting some money aside week by week using the envelope scheme.</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  </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EBE3C2-23FB-40F2-B3ED-F13347D2151D}" type="slidenum">
              <a:rPr lang="en-GB" smtClean="0"/>
              <a:t>12</a:t>
            </a:fld>
            <a:endParaRPr lang="en-GB"/>
          </a:p>
        </p:txBody>
      </p:sp>
    </p:spTree>
    <p:extLst>
      <p:ext uri="{BB962C8B-B14F-4D97-AF65-F5344CB8AC3E}">
        <p14:creationId xmlns:p14="http://schemas.microsoft.com/office/powerpoint/2010/main" val="3864574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800" kern="1200" dirty="0">
                <a:solidFill>
                  <a:schemeClr val="tx1"/>
                </a:solidFill>
                <a:effectLst/>
                <a:latin typeface="Franklin Gothic Book" panose="020B0503020102020204" pitchFamily="34" charset="0"/>
                <a:ea typeface="+mn-ea"/>
                <a:cs typeface="+mn-cs"/>
              </a:rPr>
              <a:t>If you already use the envelopes, could you perhaps consider joining the Parish Giving Scheme, giving by direct debit. This allows us to collect the gift aid monthly and you can, if you wish, inflation proof your gift</a:t>
            </a:r>
          </a:p>
          <a:p>
            <a:pPr lvl="1"/>
            <a:endParaRPr lang="en-GB" sz="1800" kern="1200" dirty="0">
              <a:solidFill>
                <a:schemeClr val="tx1"/>
              </a:solidFill>
              <a:effectLst/>
              <a:latin typeface="Franklin Gothic Book" panose="020B0503020102020204" pitchFamily="34" charset="0"/>
              <a:ea typeface="+mn-ea"/>
              <a:cs typeface="+mn-cs"/>
            </a:endParaRPr>
          </a:p>
          <a:p>
            <a:pPr lvl="1"/>
            <a:r>
              <a:rPr lang="en-GB" sz="1800" kern="1200" dirty="0">
                <a:solidFill>
                  <a:schemeClr val="tx1"/>
                </a:solidFill>
                <a:effectLst/>
                <a:latin typeface="Franklin Gothic Book" panose="020B0503020102020204" pitchFamily="34" charset="0"/>
                <a:ea typeface="+mn-ea"/>
                <a:cs typeface="+mn-cs"/>
              </a:rPr>
              <a:t>If you are a taxpayer, have you planned your giving but not Gift Aided it yet? The church can increase the size of your gift with little impact to you by being allowed to reclaim tax against your donation.</a:t>
            </a:r>
          </a:p>
          <a:p>
            <a:pPr lvl="1"/>
            <a:endParaRPr lang="en-GB" sz="1800" kern="1200" dirty="0">
              <a:solidFill>
                <a:schemeClr val="tx1"/>
              </a:solidFill>
              <a:effectLst/>
              <a:latin typeface="Franklin Gothic Book" panose="020B050302010202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13</a:t>
            </a:fld>
            <a:endParaRPr lang="en-GB"/>
          </a:p>
        </p:txBody>
      </p:sp>
    </p:spTree>
    <p:extLst>
      <p:ext uri="{BB962C8B-B14F-4D97-AF65-F5344CB8AC3E}">
        <p14:creationId xmlns:p14="http://schemas.microsoft.com/office/powerpoint/2010/main" val="172364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If you are someone who makes planned, regular giving, in a tax efficient way have you considered your donation as a percentage of your income? Could you, should you increase that percentage?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  </a:t>
            </a:r>
          </a:p>
          <a:p>
            <a:pPr lvl="0"/>
            <a:r>
              <a:rPr lang="en-GB" sz="1800" kern="1200" dirty="0">
                <a:solidFill>
                  <a:schemeClr val="tx1"/>
                </a:solidFill>
                <a:effectLst/>
                <a:latin typeface="Franklin Gothic Book" panose="020B0503020102020204" pitchFamily="34" charset="0"/>
                <a:ea typeface="+mn-ea"/>
                <a:cs typeface="+mn-cs"/>
              </a:rPr>
              <a:t>Consider a one-off gift, perhaps in gratitude for something specific that God has done for you.</a:t>
            </a:r>
          </a:p>
          <a:p>
            <a:pPr lvl="0"/>
            <a:endParaRPr lang="en-GB" sz="1800" kern="1200" dirty="0">
              <a:solidFill>
                <a:schemeClr val="tx1"/>
              </a:solidFill>
              <a:effectLst/>
              <a:latin typeface="Franklin Gothic Book" panose="020B0503020102020204" pitchFamily="34" charset="0"/>
              <a:ea typeface="+mn-ea"/>
              <a:cs typeface="+mn-cs"/>
            </a:endParaRPr>
          </a:p>
          <a:p>
            <a:pPr lvl="0"/>
            <a:r>
              <a:rPr lang="en-GB" sz="1800" kern="1200" dirty="0">
                <a:solidFill>
                  <a:schemeClr val="tx1"/>
                </a:solidFill>
                <a:effectLst/>
                <a:latin typeface="Franklin Gothic Book" panose="020B0503020102020204" pitchFamily="34" charset="0"/>
                <a:ea typeface="+mn-ea"/>
                <a:cs typeface="+mn-cs"/>
              </a:rPr>
              <a:t>Consider making provision for the church in your will. It’s not something that we feel comfortable talking about. Be assured that I would much rather have you here with us. However, when the time comes, a legacy would be lovely way to remember you until we are together again.</a:t>
            </a:r>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14</a:t>
            </a:fld>
            <a:endParaRPr lang="en-GB"/>
          </a:p>
        </p:txBody>
      </p:sp>
    </p:spTree>
    <p:extLst>
      <p:ext uri="{BB962C8B-B14F-4D97-AF65-F5344CB8AC3E}">
        <p14:creationId xmlns:p14="http://schemas.microsoft.com/office/powerpoint/2010/main" val="3585652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Franklin Gothic Book" panose="020B0503020102020204" pitchFamily="34" charset="0"/>
              </a:rPr>
              <a:t>Leaflets are available with more details and a form to express your response and ask for more information.</a:t>
            </a:r>
          </a:p>
          <a:p>
            <a:endParaRPr lang="en-US" sz="1800" dirty="0">
              <a:latin typeface="Franklin Gothic Book" panose="020B0503020102020204" pitchFamily="34" charset="0"/>
            </a:endParaRPr>
          </a:p>
          <a:p>
            <a:r>
              <a:rPr lang="en-US" sz="1800" dirty="0">
                <a:latin typeface="Franklin Gothic Book" panose="020B0503020102020204" pitchFamily="34" charset="0"/>
              </a:rPr>
              <a:t>Thank you for listening.</a:t>
            </a:r>
          </a:p>
        </p:txBody>
      </p:sp>
      <p:sp>
        <p:nvSpPr>
          <p:cNvPr id="4" name="Slide Number Placeholder 3"/>
          <p:cNvSpPr>
            <a:spLocks noGrp="1"/>
          </p:cNvSpPr>
          <p:nvPr>
            <p:ph type="sldNum" sz="quarter" idx="5"/>
          </p:nvPr>
        </p:nvSpPr>
        <p:spPr/>
        <p:txBody>
          <a:bodyPr/>
          <a:lstStyle/>
          <a:p>
            <a:fld id="{01EBE3C2-23FB-40F2-B3ED-F13347D2151D}" type="slidenum">
              <a:rPr lang="en-GB" smtClean="0"/>
              <a:t>15</a:t>
            </a:fld>
            <a:endParaRPr lang="en-GB"/>
          </a:p>
        </p:txBody>
      </p:sp>
    </p:spTree>
    <p:extLst>
      <p:ext uri="{BB962C8B-B14F-4D97-AF65-F5344CB8AC3E}">
        <p14:creationId xmlns:p14="http://schemas.microsoft.com/office/powerpoint/2010/main" val="363118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Any analysis of giving in the church must begin with ‘thank </a:t>
            </a:r>
            <a:r>
              <a:rPr lang="en-GB" sz="1800" kern="1200" dirty="0" err="1">
                <a:solidFill>
                  <a:schemeClr val="tx1"/>
                </a:solidFill>
                <a:effectLst/>
                <a:latin typeface="Franklin Gothic Book" panose="020B0503020102020204" pitchFamily="34" charset="0"/>
                <a:ea typeface="+mn-ea"/>
                <a:cs typeface="+mn-cs"/>
              </a:rPr>
              <a:t>you’s</a:t>
            </a:r>
            <a:r>
              <a:rPr lang="en-GB" sz="1800" kern="1200" dirty="0">
                <a:solidFill>
                  <a:schemeClr val="tx1"/>
                </a:solidFill>
                <a:effectLst/>
                <a:latin typeface="Franklin Gothic Book" panose="020B05030201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Firstly to the over eighty members of the congregation who give in a regular planned way. Without such dedicated generosity St Mary’s would not be able to function in anyway whatsoever.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Secondly that the giving has increased year on year since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Thirdly to the ‘Friends of St Mary’s’ whose generosity over the years has meant that we have not had to fund raise for major building work and repairs. Without this burden St Mary’s has been able to look beyond to the wider community.</a:t>
            </a:r>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2</a:t>
            </a:fld>
            <a:endParaRPr lang="en-GB"/>
          </a:p>
        </p:txBody>
      </p:sp>
    </p:spTree>
    <p:extLst>
      <p:ext uri="{BB962C8B-B14F-4D97-AF65-F5344CB8AC3E}">
        <p14:creationId xmlns:p14="http://schemas.microsoft.com/office/powerpoint/2010/main" val="1652658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Franklin Gothic Book" panose="020B0503020102020204" pitchFamily="34" charset="0"/>
                <a:ea typeface="+mn-ea"/>
                <a:cs typeface="+mn-cs"/>
              </a:rPr>
              <a:t>Our vision is shown in this design which appears on our website, our noticeboard, our stationery. That we as a church stand rooted in God and rooted in our community. </a:t>
            </a:r>
          </a:p>
          <a:p>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We are rooted in God. He created us in His own image as active, creative, social beings. He has redeemed us, giving Himself completely to save us from our faults. He sustains us day by day in this world that is still so beautiful despite what mankind as its stewards has done to it. </a:t>
            </a:r>
          </a:p>
          <a:p>
            <a:r>
              <a:rPr lang="en-GB" sz="1800" kern="1200" dirty="0">
                <a:solidFill>
                  <a:schemeClr val="tx1"/>
                </a:solidFill>
                <a:effectLst/>
                <a:latin typeface="Franklin Gothic Book" panose="020B05030201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We are rooted in Community. He surrounds us with family and friends to love and be loved 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We have a beautiful church to worship in; which a number of people in the village appreciate even if they do not come to services. We are surrounded by a small, attractive village which still manages to sustain a life of its own with its own schools, shops, pubs, hairdressers, fire station, cafés, doctors’ surgery and public transport. We benefit from all of these facilities. </a:t>
            </a:r>
          </a:p>
          <a:p>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We stand in the gap between God and the community of Linton. </a:t>
            </a:r>
          </a:p>
          <a:p>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We bring God to the community around us by our witness and service to the people in it. We are rooted in our God.</a:t>
            </a:r>
          </a:p>
          <a:p>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We represent our Community and its concerns to God through our prayers and identification with it. We are rooted in that Community. This is our vision for our place here. </a:t>
            </a:r>
          </a:p>
          <a:p>
            <a:r>
              <a:rPr lang="en-GB" sz="1800" kern="1200" dirty="0">
                <a:solidFill>
                  <a:schemeClr val="tx1"/>
                </a:solidFill>
                <a:effectLst/>
                <a:latin typeface="Franklin Gothic Book" panose="020B0503020102020204" pitchFamily="34" charset="0"/>
                <a:ea typeface="+mn-ea"/>
                <a:cs typeface="+mn-cs"/>
              </a:rPr>
              <a:t> </a:t>
            </a:r>
          </a:p>
          <a:p>
            <a:r>
              <a:rPr lang="en-GB" sz="1800" kern="1200" dirty="0">
                <a:solidFill>
                  <a:schemeClr val="tx1"/>
                </a:solidFill>
                <a:effectLst/>
                <a:latin typeface="Franklin Gothic Book" panose="020B0503020102020204" pitchFamily="34" charset="0"/>
                <a:ea typeface="+mn-ea"/>
                <a:cs typeface="+mn-cs"/>
              </a:rPr>
              <a:t> </a:t>
            </a:r>
          </a:p>
        </p:txBody>
      </p:sp>
      <p:sp>
        <p:nvSpPr>
          <p:cNvPr id="4" name="Slide Number Placeholder 3"/>
          <p:cNvSpPr>
            <a:spLocks noGrp="1"/>
          </p:cNvSpPr>
          <p:nvPr>
            <p:ph type="sldNum" sz="quarter" idx="5"/>
          </p:nvPr>
        </p:nvSpPr>
        <p:spPr/>
        <p:txBody>
          <a:bodyPr/>
          <a:lstStyle/>
          <a:p>
            <a:fld id="{01EBE3C2-23FB-40F2-B3ED-F13347D2151D}" type="slidenum">
              <a:rPr lang="en-GB" smtClean="0"/>
              <a:t>3</a:t>
            </a:fld>
            <a:endParaRPr lang="en-GB"/>
          </a:p>
        </p:txBody>
      </p:sp>
    </p:spTree>
    <p:extLst>
      <p:ext uri="{BB962C8B-B14F-4D97-AF65-F5344CB8AC3E}">
        <p14:creationId xmlns:p14="http://schemas.microsoft.com/office/powerpoint/2010/main" val="2427049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dirty="0">
                <a:solidFill>
                  <a:schemeClr val="tx1"/>
                </a:solidFill>
                <a:effectLst/>
                <a:latin typeface="Franklin Gothic Book" panose="020B0503020102020204" pitchFamily="34" charset="0"/>
                <a:ea typeface="+mn-ea"/>
                <a:cs typeface="+mn-cs"/>
              </a:rPr>
              <a:t>The practical expression of this vision was worked out some years ago, when the PCC and the congregation worked together to devise a Mission Action Plan to better help the church realise this vision. </a:t>
            </a:r>
          </a:p>
          <a:p>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Over the past two years we have sought to implement it and we review it annually at the APCM. </a:t>
            </a:r>
          </a:p>
          <a:p>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This year those concerned with areas of the plan were asked what would it cost next year to realise our vision in their area of responsibility and to submit budget proposals accordingly as part of the overall church budget planning. </a:t>
            </a:r>
          </a:p>
          <a:p>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During this process it became increasingly clear that we were either going to have to go forward in faith, envisaging a deficit but not limiting what we felt was the work of God here, or we were going to have to severely curtail that work. </a:t>
            </a:r>
          </a:p>
          <a:p>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In order to achieve what was felt necessary the Finance Committee has proposed a deficit budget of £15,000.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The church has the resources to cover this from its reserves, but we cannot rely on using these in future. This is not a viable long-term course of action.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r>
              <a:rPr lang="en-GB" sz="1800" kern="1200" dirty="0">
                <a:solidFill>
                  <a:schemeClr val="tx1"/>
                </a:solidFill>
                <a:effectLst/>
                <a:latin typeface="Franklin Gothic Book" panose="020B0503020102020204" pitchFamily="34" charset="0"/>
                <a:ea typeface="+mn-ea"/>
                <a:cs typeface="+mn-cs"/>
              </a:rPr>
              <a:t>However, to achieve this we need individuals to give generously of their time, talents and money so that they can be directed towards this common purpose. </a:t>
            </a:r>
          </a:p>
          <a:p>
            <a:endParaRPr lang="en-GB" sz="1800" kern="1200" dirty="0">
              <a:solidFill>
                <a:schemeClr val="tx1"/>
              </a:solidFill>
              <a:effectLst/>
              <a:latin typeface="Franklin Gothic Book" panose="020B0503020102020204" pitchFamily="34" charset="0"/>
              <a:ea typeface="+mn-ea"/>
              <a:cs typeface="+mn-cs"/>
            </a:endParaRPr>
          </a:p>
          <a:p>
            <a:r>
              <a:rPr lang="en-GB" sz="1800" kern="1200">
                <a:solidFill>
                  <a:schemeClr val="tx1"/>
                </a:solidFill>
                <a:effectLst/>
                <a:latin typeface="Franklin Gothic Book" panose="020B0503020102020204" pitchFamily="34" charset="0"/>
                <a:ea typeface="+mn-ea"/>
                <a:cs typeface="+mn-cs"/>
              </a:rPr>
              <a:t>Many of us give generously of our time and talents but struggle with giving generously, sacrificially even with our money. </a:t>
            </a:r>
          </a:p>
          <a:p>
            <a:endParaRPr lang="en-GB" sz="1800" kern="120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If we are to support the work of God here, day by day, year by year then we must be prepared to give more financially on a daily, weekly, monthly, yearly basis.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This £15000 does not allow for expansion of the work. For example, were we to employ a Children and Families worker to maintain and develop the work that we do with Children and Families, in Tots in Tow, Messy Church, Friday school services, Rooted, it would likely be £17,500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This £15000 deficit could be covered by each member of the regular giving schemes increasing their giving by £4 a week.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Whilst it would meet our immediate needs it is not necessarily the correct response for everyone since some are already giving sacrificially and it would be inappropriate for them to put themselves in debt to cover this.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1EBE3C2-23FB-40F2-B3ED-F13347D2151D}" type="slidenum">
              <a:rPr lang="en-GB" smtClean="0"/>
              <a:t>4</a:t>
            </a:fld>
            <a:endParaRPr lang="en-GB"/>
          </a:p>
        </p:txBody>
      </p:sp>
    </p:spTree>
    <p:extLst>
      <p:ext uri="{BB962C8B-B14F-4D97-AF65-F5344CB8AC3E}">
        <p14:creationId xmlns:p14="http://schemas.microsoft.com/office/powerpoint/2010/main" val="1839260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The income in 2016 was much higher than in 2017. This is because we held a gift day and received a number of one-off gifts and grants for projects such as the Peace Garden which altogether raised an additional £19000.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Taking that into account our income has increased year on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However our costs have risen more, driven by our desire to realise our vision in the village.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Of our expenditure more than 70% are due to running costs over which we have no real power. These are things like the usual bills of heating, lighting and water as well as the Parish Share, which pays for clergy, housing, salaries, national insurance and pensions.</a:t>
            </a:r>
            <a:r>
              <a:rPr lang="en-GB" sz="1800" dirty="0">
                <a:effectLst/>
                <a:latin typeface="Franklin Gothic Book" panose="020B0503020102020204" pitchFamily="34" charset="0"/>
              </a:rPr>
              <a:t> </a:t>
            </a:r>
            <a:endParaRPr lang="en-US" sz="1800" dirty="0">
              <a:latin typeface="Franklin Gothic Book" panose="020B0503020102020204" pitchFamily="34" charset="0"/>
            </a:endParaRPr>
          </a:p>
        </p:txBody>
      </p:sp>
      <p:sp>
        <p:nvSpPr>
          <p:cNvPr id="4" name="Slide Number Placeholder 3"/>
          <p:cNvSpPr>
            <a:spLocks noGrp="1"/>
          </p:cNvSpPr>
          <p:nvPr>
            <p:ph type="sldNum" sz="quarter" idx="5"/>
          </p:nvPr>
        </p:nvSpPr>
        <p:spPr/>
        <p:txBody>
          <a:bodyPr/>
          <a:lstStyle/>
          <a:p>
            <a:fld id="{01EBE3C2-23FB-40F2-B3ED-F13347D2151D}" type="slidenum">
              <a:rPr lang="en-GB" smtClean="0"/>
              <a:t>5</a:t>
            </a:fld>
            <a:endParaRPr lang="en-GB"/>
          </a:p>
        </p:txBody>
      </p:sp>
    </p:spTree>
    <p:extLst>
      <p:ext uri="{BB962C8B-B14F-4D97-AF65-F5344CB8AC3E}">
        <p14:creationId xmlns:p14="http://schemas.microsoft.com/office/powerpoint/2010/main" val="61168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chemeClr val="tx1"/>
                </a:solidFill>
                <a:latin typeface="Franklin Gothic Book" panose="020B0503020102020204" pitchFamily="34" charset="0"/>
              </a:rPr>
              <a:t>Because God has given us so much</a:t>
            </a:r>
          </a:p>
          <a:p>
            <a:r>
              <a:rPr lang="en-GB" sz="1800" dirty="0">
                <a:solidFill>
                  <a:schemeClr val="tx1"/>
                </a:solidFill>
                <a:latin typeface="Franklin Gothic Book" panose="020B0503020102020204" pitchFamily="34" charset="0"/>
              </a:rPr>
              <a:t>… As a token of our thanks for all that has been given to us. </a:t>
            </a:r>
          </a:p>
          <a:p>
            <a:r>
              <a:rPr lang="en-GB" sz="1800" dirty="0">
                <a:solidFill>
                  <a:schemeClr val="tx1"/>
                </a:solidFill>
                <a:latin typeface="Franklin Gothic Book" panose="020B0503020102020204" pitchFamily="34" charset="0"/>
              </a:rPr>
              <a:t>… To further the work of the church</a:t>
            </a:r>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6</a:t>
            </a:fld>
            <a:endParaRPr lang="en-GB"/>
          </a:p>
        </p:txBody>
      </p:sp>
    </p:spTree>
    <p:extLst>
      <p:ext uri="{BB962C8B-B14F-4D97-AF65-F5344CB8AC3E}">
        <p14:creationId xmlns:p14="http://schemas.microsoft.com/office/powerpoint/2010/main" val="425465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chemeClr val="tx1"/>
                </a:solidFill>
                <a:latin typeface="Franklin Gothic Book" panose="020B0503020102020204" pitchFamily="34" charset="0"/>
              </a:rPr>
              <a:t>Something only we can judge for ourselves </a:t>
            </a:r>
          </a:p>
          <a:p>
            <a:r>
              <a:rPr lang="en-GB" sz="1800" dirty="0">
                <a:solidFill>
                  <a:schemeClr val="tx1"/>
                </a:solidFill>
                <a:latin typeface="Franklin Gothic Book" panose="020B0503020102020204" pitchFamily="34" charset="0"/>
              </a:rPr>
              <a:t>Giving in proportion to what we have received</a:t>
            </a:r>
          </a:p>
          <a:p>
            <a:endParaRPr lang="en-GB" sz="1800" dirty="0">
              <a:solidFill>
                <a:schemeClr val="tx1"/>
              </a:solidFill>
            </a:endParaRPr>
          </a:p>
          <a:p>
            <a:r>
              <a:rPr lang="en-GB" sz="1800" kern="1200" dirty="0">
                <a:solidFill>
                  <a:schemeClr val="tx1"/>
                </a:solidFill>
                <a:effectLst/>
                <a:latin typeface="Franklin Gothic Book" panose="020B0503020102020204" pitchFamily="34" charset="0"/>
                <a:ea typeface="+mn-ea"/>
                <a:cs typeface="+mn-cs"/>
              </a:rPr>
              <a:t>The early church and Christians throughout the ages have responded by </a:t>
            </a:r>
            <a:r>
              <a:rPr lang="en-GB" sz="1800" u="sng" kern="1200" dirty="0">
                <a:solidFill>
                  <a:schemeClr val="tx1"/>
                </a:solidFill>
                <a:effectLst/>
                <a:latin typeface="Franklin Gothic Book" panose="020B0503020102020204" pitchFamily="34" charset="0"/>
                <a:ea typeface="+mn-ea"/>
                <a:cs typeface="+mn-cs"/>
              </a:rPr>
              <a:t>giving in proportion to what they received</a:t>
            </a:r>
            <a:r>
              <a:rPr lang="en-GB" sz="1800" kern="1200" dirty="0">
                <a:solidFill>
                  <a:schemeClr val="tx1"/>
                </a:solidFill>
                <a:effectLst/>
                <a:latin typeface="Franklin Gothic Book" panose="020B0503020102020204" pitchFamily="34" charset="0"/>
                <a:ea typeface="+mn-ea"/>
                <a:cs typeface="+mn-cs"/>
              </a:rPr>
              <a:t>.</a:t>
            </a:r>
          </a:p>
          <a:p>
            <a:r>
              <a:rPr lang="en-GB" sz="1800" kern="1200" dirty="0">
                <a:solidFill>
                  <a:schemeClr val="tx1"/>
                </a:solidFill>
                <a:effectLst/>
                <a:latin typeface="Franklin Gothic Book" panose="020B0503020102020204" pitchFamily="34" charset="0"/>
                <a:ea typeface="+mn-ea"/>
                <a:cs typeface="+mn-cs"/>
              </a:rPr>
              <a:t> </a:t>
            </a:r>
          </a:p>
          <a:p>
            <a:r>
              <a:rPr lang="en-GB" sz="1800" i="1" kern="1200" dirty="0">
                <a:solidFill>
                  <a:schemeClr val="tx1"/>
                </a:solidFill>
                <a:effectLst/>
                <a:latin typeface="Franklin Gothic Book" panose="020B0503020102020204" pitchFamily="34" charset="0"/>
                <a:ea typeface="+mn-ea"/>
                <a:cs typeface="+mn-cs"/>
              </a:rPr>
              <a:t>‘On the first day of every week, each of you is to put aside and save whatever extra you earn.’ 1 Corinthians 16v2</a:t>
            </a:r>
            <a:r>
              <a:rPr lang="en-GB" sz="1800" kern="1200" dirty="0">
                <a:solidFill>
                  <a:schemeClr val="tx1"/>
                </a:solidFill>
                <a:effectLst/>
                <a:latin typeface="Franklin Gothic Book" panose="020B0503020102020204" pitchFamily="34" charset="0"/>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7</a:t>
            </a:fld>
            <a:endParaRPr lang="en-GB"/>
          </a:p>
        </p:txBody>
      </p:sp>
    </p:spTree>
    <p:extLst>
      <p:ext uri="{BB962C8B-B14F-4D97-AF65-F5344CB8AC3E}">
        <p14:creationId xmlns:p14="http://schemas.microsoft.com/office/powerpoint/2010/main" val="3053045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Franklin Gothic Book" panose="020B0503020102020204" pitchFamily="34" charset="0"/>
                <a:ea typeface="+mn-ea"/>
                <a:cs typeface="+mn-cs"/>
              </a:rPr>
              <a:t>Elsewhere Paul wrote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1"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kern="1200" dirty="0">
                <a:solidFill>
                  <a:schemeClr val="tx1"/>
                </a:solidFill>
                <a:effectLst/>
                <a:latin typeface="Franklin Gothic Book" panose="020B0503020102020204" pitchFamily="34" charset="0"/>
                <a:ea typeface="+mn-ea"/>
                <a:cs typeface="+mn-cs"/>
              </a:rPr>
              <a:t>‘Each of you must give as you have made up your mind, not reluctantly or under compulsion, for God loves a cheerful giver. </a:t>
            </a:r>
            <a:r>
              <a:rPr lang="en-GB" sz="1800" b="1" i="1" kern="1200" baseline="30000" dirty="0">
                <a:solidFill>
                  <a:schemeClr val="tx1"/>
                </a:solidFill>
                <a:effectLst/>
                <a:latin typeface="Franklin Gothic Book" panose="020B0503020102020204" pitchFamily="34" charset="0"/>
                <a:ea typeface="+mn-ea"/>
                <a:cs typeface="+mn-cs"/>
              </a:rPr>
              <a:t>8 </a:t>
            </a:r>
            <a:r>
              <a:rPr lang="en-GB" sz="1800" i="1" kern="1200" dirty="0">
                <a:solidFill>
                  <a:schemeClr val="tx1"/>
                </a:solidFill>
                <a:effectLst/>
                <a:latin typeface="Franklin Gothic Book" panose="020B0503020102020204" pitchFamily="34" charset="0"/>
                <a:ea typeface="+mn-ea"/>
                <a:cs typeface="+mn-cs"/>
              </a:rPr>
              <a:t>And God is able to provide you with every blessing in abundance, so that by always having enough of everything, you may share abundantly in every good work.’ 2 Corinthians 9v7-8</a:t>
            </a:r>
            <a:endParaRPr lang="en-GB" sz="1800" kern="1200" dirty="0">
              <a:solidFill>
                <a:schemeClr val="tx1"/>
              </a:solidFill>
              <a:effectLst/>
              <a:latin typeface="Franklin Gothic Book" panose="020B0503020102020204" pitchFamily="34" charset="0"/>
              <a:ea typeface="+mn-ea"/>
              <a:cs typeface="+mn-cs"/>
            </a:endParaRPr>
          </a:p>
          <a:p>
            <a:endParaRPr lang="en-GB" dirty="0"/>
          </a:p>
        </p:txBody>
      </p:sp>
      <p:sp>
        <p:nvSpPr>
          <p:cNvPr id="4" name="Slide Number Placeholder 3"/>
          <p:cNvSpPr>
            <a:spLocks noGrp="1"/>
          </p:cNvSpPr>
          <p:nvPr>
            <p:ph type="sldNum" sz="quarter" idx="5"/>
          </p:nvPr>
        </p:nvSpPr>
        <p:spPr/>
        <p:txBody>
          <a:bodyPr/>
          <a:lstStyle/>
          <a:p>
            <a:fld id="{01EBE3C2-23FB-40F2-B3ED-F13347D2151D}" type="slidenum">
              <a:rPr lang="en-GB" smtClean="0"/>
              <a:t>8</a:t>
            </a:fld>
            <a:endParaRPr lang="en-GB"/>
          </a:p>
        </p:txBody>
      </p:sp>
    </p:spTree>
    <p:extLst>
      <p:ext uri="{BB962C8B-B14F-4D97-AF65-F5344CB8AC3E}">
        <p14:creationId xmlns:p14="http://schemas.microsoft.com/office/powerpoint/2010/main" val="631974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One way to look at it is to ask yourself could you increase your giving by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cost of having a coffee out weekly,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or perhaps by the cost of a bottle of wine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or a meal 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Franklin Gothic Book" panose="020B05030201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Franklin Gothic Book" panose="020B0503020102020204" pitchFamily="34" charset="0"/>
                <a:ea typeface="+mn-ea"/>
                <a:cs typeface="+mn-cs"/>
              </a:rPr>
              <a:t>Which, if any, of these levels feels appropriate is something that only you can judge. </a:t>
            </a:r>
          </a:p>
          <a:p>
            <a:endParaRPr lang="en-US" dirty="0"/>
          </a:p>
        </p:txBody>
      </p:sp>
      <p:sp>
        <p:nvSpPr>
          <p:cNvPr id="4" name="Slide Number Placeholder 3"/>
          <p:cNvSpPr>
            <a:spLocks noGrp="1"/>
          </p:cNvSpPr>
          <p:nvPr>
            <p:ph type="sldNum" sz="quarter" idx="5"/>
          </p:nvPr>
        </p:nvSpPr>
        <p:spPr/>
        <p:txBody>
          <a:bodyPr/>
          <a:lstStyle/>
          <a:p>
            <a:fld id="{01EBE3C2-23FB-40F2-B3ED-F13347D2151D}" type="slidenum">
              <a:rPr lang="en-GB" smtClean="0"/>
              <a:t>9</a:t>
            </a:fld>
            <a:endParaRPr lang="en-GB"/>
          </a:p>
        </p:txBody>
      </p:sp>
    </p:spTree>
    <p:extLst>
      <p:ext uri="{BB962C8B-B14F-4D97-AF65-F5344CB8AC3E}">
        <p14:creationId xmlns:p14="http://schemas.microsoft.com/office/powerpoint/2010/main" val="92630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3/17/20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5321300"/>
            <a:ext cx="12188825" cy="1536700"/>
          </a:xfrm>
          <a:prstGeom prst="rect">
            <a:avLst/>
          </a:prstGeom>
          <a:solidFill>
            <a:srgbClr val="BA202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3/17/20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3/17/20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3/17/20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3/17/20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050" name="Picture 2" descr="Image result for st mary's linton">
            <a:extLst>
              <a:ext uri="{FF2B5EF4-FFF2-40B4-BE49-F238E27FC236}">
                <a16:creationId xmlns:a16="http://schemas.microsoft.com/office/drawing/2014/main" id="{0567E718-3AB9-4E80-BE97-172A4CFA510B}"/>
              </a:ext>
            </a:extLst>
          </p:cNvPr>
          <p:cNvPicPr>
            <a:picLocks noChangeAspect="1" noChangeArrowheads="1"/>
          </p:cNvPicPr>
          <p:nvPr userDrawn="1"/>
        </p:nvPicPr>
        <p:blipFill rotWithShape="1">
          <a:blip r:embed="rId2">
            <a:alphaModFix amt="20000"/>
            <a:extLst>
              <a:ext uri="{28A0092B-C50C-407E-A947-70E740481C1C}">
                <a14:useLocalDpi xmlns:a14="http://schemas.microsoft.com/office/drawing/2010/main" val="0"/>
              </a:ext>
            </a:extLst>
          </a:blip>
          <a:srcRect t="3790" b="20416"/>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3/17/20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046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3/17/20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3/17/20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3/17/20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3/17/20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3/17/20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3/17/20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3/17/20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47" r:id="rId4"/>
    <p:sldLayoutId id="2147483743" r:id="rId5"/>
    <p:sldLayoutId id="2147483738" r:id="rId6"/>
    <p:sldLayoutId id="2147483732" r:id="rId7"/>
    <p:sldLayoutId id="2147483733" r:id="rId8"/>
    <p:sldLayoutId id="2147483734" r:id="rId9"/>
    <p:sldLayoutId id="2147483735" r:id="rId10"/>
    <p:sldLayoutId id="2147483736" r:id="rId11"/>
    <p:sldLayoutId id="2147483737" r:id="rId12"/>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38954" y="639097"/>
            <a:ext cx="6253317" cy="3686015"/>
          </a:xfrm>
        </p:spPr>
        <p:txBody>
          <a:bodyPr>
            <a:normAutofit/>
          </a:bodyPr>
          <a:lstStyle/>
          <a:p>
            <a:r>
              <a:rPr lang="en-US" sz="8000" dirty="0">
                <a:solidFill>
                  <a:schemeClr val="tx1"/>
                </a:solidFill>
              </a:rPr>
              <a:t>Giving 2020</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US" sz="2400" dirty="0"/>
              <a:t>St Mary’s, Linton</a:t>
            </a: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St Mary's Linton">
            <a:extLst>
              <a:ext uri="{FF2B5EF4-FFF2-40B4-BE49-F238E27FC236}">
                <a16:creationId xmlns:a16="http://schemas.microsoft.com/office/drawing/2014/main" id="{E9086951-1769-4ADE-AC6B-32B4D00E7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6282" y="291470"/>
            <a:ext cx="3880167" cy="8511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large stone statue in front of a brick building&#10;&#10;Description automatically generated">
            <a:extLst>
              <a:ext uri="{FF2B5EF4-FFF2-40B4-BE49-F238E27FC236}">
                <a16:creationId xmlns:a16="http://schemas.microsoft.com/office/drawing/2014/main" id="{6CA5C4D6-F64D-4016-820F-255FCBB4FBCD}"/>
              </a:ext>
            </a:extLst>
          </p:cNvPr>
          <p:cNvPicPr>
            <a:picLocks noChangeAspect="1"/>
          </p:cNvPicPr>
          <p:nvPr/>
        </p:nvPicPr>
        <p:blipFill rotWithShape="1">
          <a:blip r:embed="rId4">
            <a:extLst>
              <a:ext uri="{28A0092B-C50C-407E-A947-70E740481C1C}">
                <a14:useLocalDpi xmlns:a14="http://schemas.microsoft.com/office/drawing/2010/main" val="0"/>
              </a:ext>
            </a:extLst>
          </a:blip>
          <a:srcRect l="4569" r="13933" b="13884"/>
          <a:stretch/>
        </p:blipFill>
        <p:spPr>
          <a:xfrm>
            <a:off x="0" y="-1"/>
            <a:ext cx="4635315" cy="6858000"/>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How much should I give?</a:t>
            </a: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196146" y="2108201"/>
            <a:ext cx="9959533"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Biblical tithe of 10%</a:t>
            </a:r>
          </a:p>
          <a:p>
            <a:r>
              <a:rPr lang="en-GB" sz="3200" dirty="0">
                <a:solidFill>
                  <a:schemeClr val="tx1"/>
                </a:solidFill>
              </a:rPr>
              <a:t>Church of England recommendation in 2009 of 5% of income</a:t>
            </a:r>
          </a:p>
          <a:p>
            <a:r>
              <a:rPr lang="en-GB" sz="3200" dirty="0">
                <a:solidFill>
                  <a:schemeClr val="tx1"/>
                </a:solidFill>
              </a:rPr>
              <a:t>The equivalent of 1 hour’s paid work a week</a:t>
            </a:r>
          </a:p>
        </p:txBody>
      </p:sp>
      <p:sp>
        <p:nvSpPr>
          <p:cNvPr id="3" name="Rectangle 2">
            <a:extLst>
              <a:ext uri="{FF2B5EF4-FFF2-40B4-BE49-F238E27FC236}">
                <a16:creationId xmlns:a16="http://schemas.microsoft.com/office/drawing/2014/main" id="{E1A27257-5BD0-489F-A322-31F3FCC0F84E}"/>
              </a:ext>
            </a:extLst>
          </p:cNvPr>
          <p:cNvSpPr/>
          <p:nvPr/>
        </p:nvSpPr>
        <p:spPr>
          <a:xfrm>
            <a:off x="2643488" y="5084262"/>
            <a:ext cx="7626384" cy="1569660"/>
          </a:xfrm>
          <a:prstGeom prst="rect">
            <a:avLst/>
          </a:prstGeom>
        </p:spPr>
        <p:txBody>
          <a:bodyPr wrap="square">
            <a:spAutoFit/>
          </a:bodyPr>
          <a:lstStyle/>
          <a:p>
            <a:pPr algn="ctr"/>
            <a:r>
              <a:rPr lang="en-US" sz="3200" dirty="0">
                <a:solidFill>
                  <a:srgbClr val="BA202A"/>
                </a:solidFill>
              </a:rPr>
              <a:t>Only the individual can judge for themselves what is appropriate</a:t>
            </a:r>
          </a:p>
          <a:p>
            <a:pPr algn="ctr"/>
            <a:endParaRPr lang="en-GB" sz="3200" i="1" dirty="0">
              <a:solidFill>
                <a:srgbClr val="BA202A"/>
              </a:solidFill>
            </a:endParaRPr>
          </a:p>
        </p:txBody>
      </p:sp>
      <p:pic>
        <p:nvPicPr>
          <p:cNvPr id="5" name="Picture 4" descr="A close up of a logo&#10;&#10;Description automatically generated">
            <a:extLst>
              <a:ext uri="{FF2B5EF4-FFF2-40B4-BE49-F238E27FC236}">
                <a16:creationId xmlns:a16="http://schemas.microsoft.com/office/drawing/2014/main" id="{008B5155-61FB-4FBB-9148-BE43C3A4B2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146" y="4526234"/>
            <a:ext cx="2282595" cy="2282595"/>
          </a:xfrm>
          <a:prstGeom prst="rect">
            <a:avLst/>
          </a:prstGeom>
        </p:spPr>
      </p:pic>
    </p:spTree>
    <p:extLst>
      <p:ext uri="{BB962C8B-B14F-4D97-AF65-F5344CB8AC3E}">
        <p14:creationId xmlns:p14="http://schemas.microsoft.com/office/powerpoint/2010/main" val="303276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dissolv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50FCCA4-C38E-4C1F-91CE-A5562532AC3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458869" y="3581401"/>
            <a:ext cx="5414043" cy="3353402"/>
          </a:xfrm>
          <a:prstGeom prst="rect">
            <a:avLst/>
          </a:prstGeom>
        </p:spPr>
      </p:pic>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Next steps</a:t>
            </a: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196146" y="2108201"/>
            <a:ext cx="9959533"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Pray for the money to come in</a:t>
            </a:r>
          </a:p>
          <a:p>
            <a:r>
              <a:rPr lang="en-GB" sz="3200" dirty="0">
                <a:solidFill>
                  <a:schemeClr val="tx1"/>
                </a:solidFill>
              </a:rPr>
              <a:t>Prayerfully review your own giving</a:t>
            </a:r>
          </a:p>
        </p:txBody>
      </p:sp>
    </p:spTree>
    <p:extLst>
      <p:ext uri="{BB962C8B-B14F-4D97-AF65-F5344CB8AC3E}">
        <p14:creationId xmlns:p14="http://schemas.microsoft.com/office/powerpoint/2010/main" val="243633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Consider changing how you give</a:t>
            </a: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196146" y="3900717"/>
            <a:ext cx="4290254" cy="181065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Do you put money in the collection on the weeks you are here?</a:t>
            </a:r>
          </a:p>
        </p:txBody>
      </p:sp>
      <p:sp>
        <p:nvSpPr>
          <p:cNvPr id="9" name="Content Placeholder 3">
            <a:extLst>
              <a:ext uri="{FF2B5EF4-FFF2-40B4-BE49-F238E27FC236}">
                <a16:creationId xmlns:a16="http://schemas.microsoft.com/office/drawing/2014/main" id="{9450A704-F264-4FCB-ADCD-B9F387F995ED}"/>
              </a:ext>
            </a:extLst>
          </p:cNvPr>
          <p:cNvSpPr txBox="1">
            <a:spLocks/>
          </p:cNvSpPr>
          <p:nvPr/>
        </p:nvSpPr>
        <p:spPr>
          <a:xfrm>
            <a:off x="6417734" y="3900717"/>
            <a:ext cx="4450079" cy="1810656"/>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i="1" dirty="0">
                <a:solidFill>
                  <a:schemeClr val="tx1"/>
                </a:solidFill>
              </a:rPr>
              <a:t>Consider joining the weekly envelope scheme so that you can put money aside even in the weeks you are not here.</a:t>
            </a:r>
          </a:p>
        </p:txBody>
      </p:sp>
      <p:sp>
        <p:nvSpPr>
          <p:cNvPr id="3" name="TextBox 2">
            <a:extLst>
              <a:ext uri="{FF2B5EF4-FFF2-40B4-BE49-F238E27FC236}">
                <a16:creationId xmlns:a16="http://schemas.microsoft.com/office/drawing/2014/main" id="{DD6C2AA9-6368-5B4D-B7A7-C35E2FC9307A}"/>
              </a:ext>
            </a:extLst>
          </p:cNvPr>
          <p:cNvSpPr txBox="1"/>
          <p:nvPr/>
        </p:nvSpPr>
        <p:spPr>
          <a:xfrm>
            <a:off x="1196146" y="2143188"/>
            <a:ext cx="3826934" cy="584775"/>
          </a:xfrm>
          <a:prstGeom prst="rect">
            <a:avLst/>
          </a:prstGeom>
          <a:noFill/>
        </p:spPr>
        <p:txBody>
          <a:bodyPr wrap="square" rtlCol="0">
            <a:spAutoFit/>
          </a:bodyPr>
          <a:lstStyle/>
          <a:p>
            <a:r>
              <a:rPr lang="en-US" sz="3200" dirty="0"/>
              <a:t>Do  you shop online?</a:t>
            </a:r>
          </a:p>
        </p:txBody>
      </p:sp>
      <p:sp>
        <p:nvSpPr>
          <p:cNvPr id="4" name="TextBox 3">
            <a:extLst>
              <a:ext uri="{FF2B5EF4-FFF2-40B4-BE49-F238E27FC236}">
                <a16:creationId xmlns:a16="http://schemas.microsoft.com/office/drawing/2014/main" id="{4796CD24-72F4-0D46-884D-8CA51A35DBD2}"/>
              </a:ext>
            </a:extLst>
          </p:cNvPr>
          <p:cNvSpPr txBox="1"/>
          <p:nvPr/>
        </p:nvSpPr>
        <p:spPr>
          <a:xfrm>
            <a:off x="6417734" y="2143188"/>
            <a:ext cx="3454400" cy="923330"/>
          </a:xfrm>
          <a:prstGeom prst="rect">
            <a:avLst/>
          </a:prstGeom>
          <a:noFill/>
        </p:spPr>
        <p:txBody>
          <a:bodyPr wrap="square" rtlCol="0">
            <a:spAutoFit/>
          </a:bodyPr>
          <a:lstStyle/>
          <a:p>
            <a:r>
              <a:rPr lang="en-US" sz="2700" i="1" dirty="0"/>
              <a:t>Consider joining ‘Give as You Live’ </a:t>
            </a:r>
          </a:p>
        </p:txBody>
      </p:sp>
    </p:spTree>
    <p:extLst>
      <p:ext uri="{BB962C8B-B14F-4D97-AF65-F5344CB8AC3E}">
        <p14:creationId xmlns:p14="http://schemas.microsoft.com/office/powerpoint/2010/main" val="227129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Consider changing how you give</a:t>
            </a: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097280" y="4053178"/>
            <a:ext cx="4290254" cy="181065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Are you a tax payer?</a:t>
            </a:r>
          </a:p>
        </p:txBody>
      </p:sp>
      <p:sp>
        <p:nvSpPr>
          <p:cNvPr id="9" name="Content Placeholder 3">
            <a:extLst>
              <a:ext uri="{FF2B5EF4-FFF2-40B4-BE49-F238E27FC236}">
                <a16:creationId xmlns:a16="http://schemas.microsoft.com/office/drawing/2014/main" id="{9450A704-F264-4FCB-ADCD-B9F387F995ED}"/>
              </a:ext>
            </a:extLst>
          </p:cNvPr>
          <p:cNvSpPr txBox="1">
            <a:spLocks/>
          </p:cNvSpPr>
          <p:nvPr/>
        </p:nvSpPr>
        <p:spPr>
          <a:xfrm>
            <a:off x="6015252" y="4053178"/>
            <a:ext cx="4450079" cy="181065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2700" i="1" dirty="0">
                <a:solidFill>
                  <a:schemeClr val="tx1"/>
                </a:solidFill>
              </a:rPr>
              <a:t>Make sure that your giving is Gift Aided so that we can reclaim the tax paid on it.</a:t>
            </a:r>
          </a:p>
        </p:txBody>
      </p:sp>
      <p:sp>
        <p:nvSpPr>
          <p:cNvPr id="12" name="Content Placeholder 3">
            <a:extLst>
              <a:ext uri="{FF2B5EF4-FFF2-40B4-BE49-F238E27FC236}">
                <a16:creationId xmlns:a16="http://schemas.microsoft.com/office/drawing/2014/main" id="{B6F09512-4997-5543-9DCC-7716C1E89976}"/>
              </a:ext>
            </a:extLst>
          </p:cNvPr>
          <p:cNvSpPr txBox="1">
            <a:spLocks/>
          </p:cNvSpPr>
          <p:nvPr/>
        </p:nvSpPr>
        <p:spPr>
          <a:xfrm>
            <a:off x="1097280" y="2280010"/>
            <a:ext cx="4290254" cy="181065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Do you use the weekly envelope scheme?</a:t>
            </a:r>
          </a:p>
        </p:txBody>
      </p:sp>
      <p:sp>
        <p:nvSpPr>
          <p:cNvPr id="13" name="Content Placeholder 3">
            <a:extLst>
              <a:ext uri="{FF2B5EF4-FFF2-40B4-BE49-F238E27FC236}">
                <a16:creationId xmlns:a16="http://schemas.microsoft.com/office/drawing/2014/main" id="{173D6A57-1A22-A24B-8C29-E634F1F94366}"/>
              </a:ext>
            </a:extLst>
          </p:cNvPr>
          <p:cNvSpPr txBox="1">
            <a:spLocks/>
          </p:cNvSpPr>
          <p:nvPr/>
        </p:nvSpPr>
        <p:spPr>
          <a:xfrm>
            <a:off x="6015252" y="2080389"/>
            <a:ext cx="4450079" cy="1810656"/>
          </a:xfrm>
          <a:prstGeom prst="rect">
            <a:avLst/>
          </a:prstGeom>
        </p:spPr>
        <p:txBody>
          <a:bodyPr vert="horz" lIns="0" tIns="45720" rIns="0" bIns="45720" rtlCol="0">
            <a:normAutofit fontScale="85000" lnSpcReduction="10000"/>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i="1" dirty="0">
                <a:solidFill>
                  <a:schemeClr val="tx1"/>
                </a:solidFill>
              </a:rPr>
              <a:t>Consider joining the Parish Giving scheme or making regular donations by standing order or direct debit instead</a:t>
            </a:r>
          </a:p>
        </p:txBody>
      </p:sp>
    </p:spTree>
    <p:extLst>
      <p:ext uri="{BB962C8B-B14F-4D97-AF65-F5344CB8AC3E}">
        <p14:creationId xmlns:p14="http://schemas.microsoft.com/office/powerpoint/2010/main" val="37071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dissolv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t> </a:t>
            </a:r>
          </a:p>
        </p:txBody>
      </p:sp>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274829" y="4347239"/>
            <a:ext cx="5450866" cy="888999"/>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Consider making a one-off gift</a:t>
            </a:r>
          </a:p>
        </p:txBody>
      </p:sp>
      <p:grpSp>
        <p:nvGrpSpPr>
          <p:cNvPr id="35" name="Group 34">
            <a:extLst>
              <a:ext uri="{FF2B5EF4-FFF2-40B4-BE49-F238E27FC236}">
                <a16:creationId xmlns:a16="http://schemas.microsoft.com/office/drawing/2014/main" id="{5255D228-6E26-44E9-8073-0B1315F2D29A}"/>
              </a:ext>
            </a:extLst>
          </p:cNvPr>
          <p:cNvGrpSpPr/>
          <p:nvPr/>
        </p:nvGrpSpPr>
        <p:grpSpPr>
          <a:xfrm>
            <a:off x="7853681" y="4197322"/>
            <a:ext cx="3511006" cy="2660677"/>
            <a:chOff x="6126481" y="4197322"/>
            <a:chExt cx="3511006" cy="2660677"/>
          </a:xfrm>
        </p:grpSpPr>
        <p:sp>
          <p:nvSpPr>
            <p:cNvPr id="6" name="Cube 5">
              <a:extLst>
                <a:ext uri="{FF2B5EF4-FFF2-40B4-BE49-F238E27FC236}">
                  <a16:creationId xmlns:a16="http://schemas.microsoft.com/office/drawing/2014/main" id="{7041D946-6781-4A25-AE44-D7F6BBBEE6F7}"/>
                </a:ext>
              </a:extLst>
            </p:cNvPr>
            <p:cNvSpPr/>
            <p:nvPr/>
          </p:nvSpPr>
          <p:spPr>
            <a:xfrm>
              <a:off x="6126481" y="4644570"/>
              <a:ext cx="3511006" cy="2213429"/>
            </a:xfrm>
            <a:prstGeom prst="cub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BA4D3B59-6DC0-4B67-BA58-CA40EA37AEDD}"/>
                </a:ext>
              </a:extLst>
            </p:cNvPr>
            <p:cNvSpPr/>
            <p:nvPr/>
          </p:nvSpPr>
          <p:spPr>
            <a:xfrm>
              <a:off x="7503885" y="4895635"/>
              <a:ext cx="685885" cy="87087"/>
            </a:xfrm>
            <a:prstGeom prst="roundRect">
              <a:avLst/>
            </a:prstGeom>
            <a:solidFill>
              <a:schemeClr val="accent5">
                <a:lumMod val="50000"/>
              </a:schemeClr>
            </a:solidFill>
            <a:ln cap="rnd">
              <a:solidFill>
                <a:schemeClr val="accent5">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8A9D03EB-B0DF-4982-A082-5F8363C49F9F}"/>
                </a:ext>
              </a:extLst>
            </p:cNvPr>
            <p:cNvGrpSpPr/>
            <p:nvPr/>
          </p:nvGrpSpPr>
          <p:grpSpPr>
            <a:xfrm>
              <a:off x="7333344" y="5841000"/>
              <a:ext cx="631373" cy="785400"/>
              <a:chOff x="7257144" y="5841000"/>
              <a:chExt cx="631373" cy="785400"/>
            </a:xfrm>
          </p:grpSpPr>
          <p:cxnSp>
            <p:nvCxnSpPr>
              <p:cNvPr id="9" name="Straight Connector 8">
                <a:extLst>
                  <a:ext uri="{FF2B5EF4-FFF2-40B4-BE49-F238E27FC236}">
                    <a16:creationId xmlns:a16="http://schemas.microsoft.com/office/drawing/2014/main" id="{ED1A48E1-64BF-42EA-AAB0-A66813637670}"/>
                  </a:ext>
                </a:extLst>
              </p:cNvPr>
              <p:cNvCxnSpPr>
                <a:cxnSpLocks/>
              </p:cNvCxnSpPr>
              <p:nvPr/>
            </p:nvCxnSpPr>
            <p:spPr>
              <a:xfrm>
                <a:off x="7561944" y="5841000"/>
                <a:ext cx="0" cy="785400"/>
              </a:xfrm>
              <a:prstGeom prst="line">
                <a:avLst/>
              </a:prstGeom>
              <a:ln w="15875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269D9A8-1FC3-407B-8EFE-2D18E487DBA4}"/>
                  </a:ext>
                </a:extLst>
              </p:cNvPr>
              <p:cNvCxnSpPr>
                <a:cxnSpLocks/>
              </p:cNvCxnSpPr>
              <p:nvPr/>
            </p:nvCxnSpPr>
            <p:spPr>
              <a:xfrm>
                <a:off x="7257144" y="6096628"/>
                <a:ext cx="631373" cy="0"/>
              </a:xfrm>
              <a:prstGeom prst="line">
                <a:avLst/>
              </a:prstGeom>
              <a:ln w="158750" cap="rnd">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30" name="Picture 29">
              <a:extLst>
                <a:ext uri="{FF2B5EF4-FFF2-40B4-BE49-F238E27FC236}">
                  <a16:creationId xmlns:a16="http://schemas.microsoft.com/office/drawing/2014/main" id="{EC366B72-9A69-4BD3-91D6-C9052FF196CE}"/>
                </a:ext>
              </a:extLst>
            </p:cNvPr>
            <p:cNvPicPr>
              <a:picLocks noChangeAspect="1"/>
            </p:cNvPicPr>
            <p:nvPr/>
          </p:nvPicPr>
          <p:blipFill>
            <a:blip r:embed="rId3"/>
            <a:stretch>
              <a:fillRect/>
            </a:stretch>
          </p:blipFill>
          <p:spPr>
            <a:xfrm>
              <a:off x="7474857" y="4197322"/>
              <a:ext cx="769392" cy="875184"/>
            </a:xfrm>
            <a:prstGeom prst="rect">
              <a:avLst/>
            </a:prstGeom>
          </p:spPr>
        </p:pic>
        <p:cxnSp>
          <p:nvCxnSpPr>
            <p:cNvPr id="32" name="Straight Connector 31">
              <a:extLst>
                <a:ext uri="{FF2B5EF4-FFF2-40B4-BE49-F238E27FC236}">
                  <a16:creationId xmlns:a16="http://schemas.microsoft.com/office/drawing/2014/main" id="{B33532AA-2752-4B0B-8749-0DBCA371C18B}"/>
                </a:ext>
              </a:extLst>
            </p:cNvPr>
            <p:cNvCxnSpPr>
              <a:cxnSpLocks/>
            </p:cNvCxnSpPr>
            <p:nvPr/>
          </p:nvCxnSpPr>
          <p:spPr>
            <a:xfrm>
              <a:off x="7649030" y="4947469"/>
              <a:ext cx="463889" cy="0"/>
            </a:xfrm>
            <a:prstGeom prst="line">
              <a:avLst/>
            </a:prstGeom>
            <a:ln w="47625">
              <a:solidFill>
                <a:srgbClr val="423B2C"/>
              </a:solidFill>
            </a:ln>
          </p:spPr>
          <p:style>
            <a:lnRef idx="1">
              <a:schemeClr val="accent1"/>
            </a:lnRef>
            <a:fillRef idx="0">
              <a:schemeClr val="accent1"/>
            </a:fillRef>
            <a:effectRef idx="0">
              <a:schemeClr val="accent1"/>
            </a:effectRef>
            <a:fontRef idx="minor">
              <a:schemeClr val="tx1"/>
            </a:fontRef>
          </p:style>
        </p:cxnSp>
      </p:grpSp>
      <p:pic>
        <p:nvPicPr>
          <p:cNvPr id="14342" name="Picture 6" descr="Image result for pinching hand illustration">
            <a:extLst>
              <a:ext uri="{FF2B5EF4-FFF2-40B4-BE49-F238E27FC236}">
                <a16:creationId xmlns:a16="http://schemas.microsoft.com/office/drawing/2014/main" id="{2CF5BB35-D113-4825-9F51-DAFE96800683}"/>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8141" r="34967" b="39009"/>
          <a:stretch/>
        </p:blipFill>
        <p:spPr bwMode="auto">
          <a:xfrm flipH="1">
            <a:off x="8946243" y="2085736"/>
            <a:ext cx="3245754" cy="263771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033230-EBBE-5D48-B91D-91171DB2F6EF}"/>
              </a:ext>
            </a:extLst>
          </p:cNvPr>
          <p:cNvSpPr txBox="1"/>
          <p:nvPr/>
        </p:nvSpPr>
        <p:spPr>
          <a:xfrm>
            <a:off x="1274829" y="5129026"/>
            <a:ext cx="4906082" cy="1077218"/>
          </a:xfrm>
          <a:prstGeom prst="rect">
            <a:avLst/>
          </a:prstGeom>
          <a:noFill/>
        </p:spPr>
        <p:txBody>
          <a:bodyPr wrap="square" rtlCol="0">
            <a:spAutoFit/>
          </a:bodyPr>
          <a:lstStyle/>
          <a:p>
            <a:r>
              <a:rPr lang="en-GB" sz="3200" dirty="0"/>
              <a:t>Consider making a legacy in your will to the church</a:t>
            </a:r>
          </a:p>
        </p:txBody>
      </p:sp>
      <p:sp>
        <p:nvSpPr>
          <p:cNvPr id="15" name="Content Placeholder 3">
            <a:extLst>
              <a:ext uri="{FF2B5EF4-FFF2-40B4-BE49-F238E27FC236}">
                <a16:creationId xmlns:a16="http://schemas.microsoft.com/office/drawing/2014/main" id="{AF80406C-A06E-4B4E-8B4F-E6B755D5ABFE}"/>
              </a:ext>
            </a:extLst>
          </p:cNvPr>
          <p:cNvSpPr txBox="1">
            <a:spLocks/>
          </p:cNvSpPr>
          <p:nvPr/>
        </p:nvSpPr>
        <p:spPr>
          <a:xfrm>
            <a:off x="1274829" y="2079173"/>
            <a:ext cx="4290254" cy="1810656"/>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Done all of the above?</a:t>
            </a:r>
          </a:p>
        </p:txBody>
      </p:sp>
      <p:sp>
        <p:nvSpPr>
          <p:cNvPr id="16" name="Content Placeholder 3">
            <a:extLst>
              <a:ext uri="{FF2B5EF4-FFF2-40B4-BE49-F238E27FC236}">
                <a16:creationId xmlns:a16="http://schemas.microsoft.com/office/drawing/2014/main" id="{2FBD4EBF-AF22-8944-BBFB-6643D9EEF844}"/>
              </a:ext>
            </a:extLst>
          </p:cNvPr>
          <p:cNvSpPr txBox="1">
            <a:spLocks/>
          </p:cNvSpPr>
          <p:nvPr/>
        </p:nvSpPr>
        <p:spPr>
          <a:xfrm>
            <a:off x="5565083" y="2066592"/>
            <a:ext cx="4601027" cy="2299272"/>
          </a:xfrm>
          <a:prstGeom prst="rect">
            <a:avLst/>
          </a:prstGeom>
        </p:spPr>
        <p:txBody>
          <a:bodyPr vert="horz" lIns="0" tIns="45720" rIns="0" bIns="45720" rtlCol="0">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i="1" dirty="0">
                <a:solidFill>
                  <a:schemeClr val="tx1"/>
                </a:solidFill>
              </a:rPr>
              <a:t>Prayerfully consider how much you give as a percentage of your income. Is it enough?</a:t>
            </a:r>
          </a:p>
        </p:txBody>
      </p:sp>
    </p:spTree>
    <p:extLst>
      <p:ext uri="{BB962C8B-B14F-4D97-AF65-F5344CB8AC3E}">
        <p14:creationId xmlns:p14="http://schemas.microsoft.com/office/powerpoint/2010/main" val="424741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dissolv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ssolv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E707-95CA-384D-B1A4-8734372EB239}"/>
              </a:ext>
            </a:extLst>
          </p:cNvPr>
          <p:cNvSpPr>
            <a:spLocks noGrp="1"/>
          </p:cNvSpPr>
          <p:nvPr>
            <p:ph type="title"/>
          </p:nvPr>
        </p:nvSpPr>
        <p:spPr/>
        <p:txBody>
          <a:bodyPr/>
          <a:lstStyle/>
          <a:p>
            <a:r>
              <a:rPr lang="en-US" dirty="0"/>
              <a:t>Giving 2020</a:t>
            </a:r>
          </a:p>
        </p:txBody>
      </p:sp>
      <p:sp>
        <p:nvSpPr>
          <p:cNvPr id="3" name="Content Placeholder 2">
            <a:extLst>
              <a:ext uri="{FF2B5EF4-FFF2-40B4-BE49-F238E27FC236}">
                <a16:creationId xmlns:a16="http://schemas.microsoft.com/office/drawing/2014/main" id="{F46532D2-2A44-9947-8D12-A93671211060}"/>
              </a:ext>
            </a:extLst>
          </p:cNvPr>
          <p:cNvSpPr>
            <a:spLocks noGrp="1"/>
          </p:cNvSpPr>
          <p:nvPr>
            <p:ph idx="1"/>
          </p:nvPr>
        </p:nvSpPr>
        <p:spPr/>
        <p:txBody>
          <a:bodyPr>
            <a:normAutofit/>
          </a:bodyPr>
          <a:lstStyle/>
          <a:p>
            <a:r>
              <a:rPr lang="en-US" sz="3200" dirty="0"/>
              <a:t>Leaflets available with more details</a:t>
            </a:r>
          </a:p>
          <a:p>
            <a:r>
              <a:rPr lang="en-US" sz="3200" dirty="0"/>
              <a:t>Thank you for listening</a:t>
            </a:r>
          </a:p>
        </p:txBody>
      </p:sp>
    </p:spTree>
    <p:extLst>
      <p:ext uri="{BB962C8B-B14F-4D97-AF65-F5344CB8AC3E}">
        <p14:creationId xmlns:p14="http://schemas.microsoft.com/office/powerpoint/2010/main" val="342436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Thank you… </a:t>
            </a:r>
          </a:p>
        </p:txBody>
      </p:sp>
      <p:sp>
        <p:nvSpPr>
          <p:cNvPr id="4" name="Content Placeholder 3">
            <a:extLst>
              <a:ext uri="{FF2B5EF4-FFF2-40B4-BE49-F238E27FC236}">
                <a16:creationId xmlns:a16="http://schemas.microsoft.com/office/drawing/2014/main" id="{9F20F511-45B7-4414-9DC5-9C2001B35EE1}"/>
              </a:ext>
            </a:extLst>
          </p:cNvPr>
          <p:cNvSpPr>
            <a:spLocks noGrp="1"/>
          </p:cNvSpPr>
          <p:nvPr>
            <p:ph idx="1"/>
          </p:nvPr>
        </p:nvSpPr>
        <p:spPr>
          <a:xfrm>
            <a:off x="1227596" y="1752228"/>
            <a:ext cx="9959533" cy="4375002"/>
          </a:xfrm>
        </p:spPr>
        <p:txBody>
          <a:bodyPr>
            <a:normAutofit/>
          </a:bodyPr>
          <a:lstStyle/>
          <a:p>
            <a:pPr marL="0" indent="0">
              <a:buNone/>
            </a:pPr>
            <a:r>
              <a:rPr lang="en-GB" sz="3200" dirty="0">
                <a:solidFill>
                  <a:schemeClr val="tx1"/>
                </a:solidFill>
              </a:rPr>
              <a:t>…to over 80 members of the church who give regularly</a:t>
            </a:r>
          </a:p>
          <a:p>
            <a:r>
              <a:rPr lang="en-GB" sz="3200" dirty="0">
                <a:solidFill>
                  <a:schemeClr val="tx1"/>
                </a:solidFill>
              </a:rPr>
              <a:t>for a year on year increase in our giving since 2016</a:t>
            </a:r>
          </a:p>
          <a:p>
            <a:r>
              <a:rPr lang="en-GB" sz="3200" dirty="0">
                <a:solidFill>
                  <a:schemeClr val="tx1"/>
                </a:solidFill>
              </a:rPr>
              <a:t>to the “Friends of St Mary’s” who relieve us of much of the burden of maintaining the building and fabric</a:t>
            </a:r>
          </a:p>
          <a:p>
            <a:endParaRPr lang="en-GB" sz="3200" dirty="0">
              <a:solidFill>
                <a:schemeClr val="tx1"/>
              </a:solidFill>
            </a:endParaRPr>
          </a:p>
        </p:txBody>
      </p:sp>
      <p:grpSp>
        <p:nvGrpSpPr>
          <p:cNvPr id="101" name="Group 100">
            <a:extLst>
              <a:ext uri="{FF2B5EF4-FFF2-40B4-BE49-F238E27FC236}">
                <a16:creationId xmlns:a16="http://schemas.microsoft.com/office/drawing/2014/main" id="{706E7A79-77CB-43CD-BDDD-C55E8B039099}"/>
              </a:ext>
            </a:extLst>
          </p:cNvPr>
          <p:cNvGrpSpPr/>
          <p:nvPr/>
        </p:nvGrpSpPr>
        <p:grpSpPr>
          <a:xfrm>
            <a:off x="-377372" y="5120641"/>
            <a:ext cx="3961078" cy="1859279"/>
            <a:chOff x="0" y="5120641"/>
            <a:chExt cx="3945524" cy="1851978"/>
          </a:xfrm>
        </p:grpSpPr>
        <p:grpSp>
          <p:nvGrpSpPr>
            <p:cNvPr id="7" name="Group 6">
              <a:extLst>
                <a:ext uri="{FF2B5EF4-FFF2-40B4-BE49-F238E27FC236}">
                  <a16:creationId xmlns:a16="http://schemas.microsoft.com/office/drawing/2014/main" id="{6227D497-7AE7-4CF6-A7C1-7396E9D7877D}"/>
                </a:ext>
              </a:extLst>
            </p:cNvPr>
            <p:cNvGrpSpPr/>
            <p:nvPr/>
          </p:nvGrpSpPr>
          <p:grpSpPr>
            <a:xfrm>
              <a:off x="1461000" y="5251509"/>
              <a:ext cx="1225346" cy="1677552"/>
              <a:chOff x="4083167" y="2132856"/>
              <a:chExt cx="3594319" cy="4920778"/>
            </a:xfrm>
          </p:grpSpPr>
          <p:grpSp>
            <p:nvGrpSpPr>
              <p:cNvPr id="46" name="Group 45">
                <a:extLst>
                  <a:ext uri="{FF2B5EF4-FFF2-40B4-BE49-F238E27FC236}">
                    <a16:creationId xmlns:a16="http://schemas.microsoft.com/office/drawing/2014/main" id="{4C6DF05E-7358-402A-AB5C-B0E0FEEC1AEA}"/>
                  </a:ext>
                </a:extLst>
              </p:cNvPr>
              <p:cNvGrpSpPr/>
              <p:nvPr/>
            </p:nvGrpSpPr>
            <p:grpSpPr>
              <a:xfrm>
                <a:off x="4083167" y="2132856"/>
                <a:ext cx="2025830" cy="4920778"/>
                <a:chOff x="4083167" y="2132856"/>
                <a:chExt cx="2025830" cy="4920778"/>
              </a:xfrm>
            </p:grpSpPr>
            <p:sp>
              <p:nvSpPr>
                <p:cNvPr id="59" name="Freeform 5">
                  <a:extLst>
                    <a:ext uri="{FF2B5EF4-FFF2-40B4-BE49-F238E27FC236}">
                      <a16:creationId xmlns:a16="http://schemas.microsoft.com/office/drawing/2014/main" id="{A88D29B1-95AA-4D28-96A8-67C91FC75E88}"/>
                    </a:ext>
                  </a:extLst>
                </p:cNvPr>
                <p:cNvSpPr>
                  <a:spLocks/>
                </p:cNvSpPr>
                <p:nvPr/>
              </p:nvSpPr>
              <p:spPr bwMode="auto">
                <a:xfrm>
                  <a:off x="4340670" y="2132856"/>
                  <a:ext cx="1768327" cy="4105276"/>
                </a:xfrm>
                <a:custGeom>
                  <a:avLst/>
                  <a:gdLst>
                    <a:gd name="T0" fmla="*/ 53 w 430"/>
                    <a:gd name="T1" fmla="*/ 946 h 1003"/>
                    <a:gd name="T2" fmla="*/ 63 w 430"/>
                    <a:gd name="T3" fmla="*/ 614 h 1003"/>
                    <a:gd name="T4" fmla="*/ 23 w 430"/>
                    <a:gd name="T5" fmla="*/ 409 h 1003"/>
                    <a:gd name="T6" fmla="*/ 38 w 430"/>
                    <a:gd name="T7" fmla="*/ 158 h 1003"/>
                    <a:gd name="T8" fmla="*/ 71 w 430"/>
                    <a:gd name="T9" fmla="*/ 250 h 1003"/>
                    <a:gd name="T10" fmla="*/ 77 w 430"/>
                    <a:gd name="T11" fmla="*/ 354 h 1003"/>
                    <a:gd name="T12" fmla="*/ 81 w 430"/>
                    <a:gd name="T13" fmla="*/ 357 h 1003"/>
                    <a:gd name="T14" fmla="*/ 84 w 430"/>
                    <a:gd name="T15" fmla="*/ 321 h 1003"/>
                    <a:gd name="T16" fmla="*/ 93 w 430"/>
                    <a:gd name="T17" fmla="*/ 71 h 1003"/>
                    <a:gd name="T18" fmla="*/ 121 w 430"/>
                    <a:gd name="T19" fmla="*/ 31 h 1003"/>
                    <a:gd name="T20" fmla="*/ 146 w 430"/>
                    <a:gd name="T21" fmla="*/ 80 h 1003"/>
                    <a:gd name="T22" fmla="*/ 147 w 430"/>
                    <a:gd name="T23" fmla="*/ 323 h 1003"/>
                    <a:gd name="T24" fmla="*/ 149 w 430"/>
                    <a:gd name="T25" fmla="*/ 327 h 1003"/>
                    <a:gd name="T26" fmla="*/ 154 w 430"/>
                    <a:gd name="T27" fmla="*/ 320 h 1003"/>
                    <a:gd name="T28" fmla="*/ 165 w 430"/>
                    <a:gd name="T29" fmla="*/ 50 h 1003"/>
                    <a:gd name="T30" fmla="*/ 197 w 430"/>
                    <a:gd name="T31" fmla="*/ 2 h 1003"/>
                    <a:gd name="T32" fmla="*/ 225 w 430"/>
                    <a:gd name="T33" fmla="*/ 54 h 1003"/>
                    <a:gd name="T34" fmla="*/ 222 w 430"/>
                    <a:gd name="T35" fmla="*/ 327 h 1003"/>
                    <a:gd name="T36" fmla="*/ 226 w 430"/>
                    <a:gd name="T37" fmla="*/ 332 h 1003"/>
                    <a:gd name="T38" fmla="*/ 230 w 430"/>
                    <a:gd name="T39" fmla="*/ 325 h 1003"/>
                    <a:gd name="T40" fmla="*/ 243 w 430"/>
                    <a:gd name="T41" fmla="*/ 84 h 1003"/>
                    <a:gd name="T42" fmla="*/ 265 w 430"/>
                    <a:gd name="T43" fmla="*/ 55 h 1003"/>
                    <a:gd name="T44" fmla="*/ 295 w 430"/>
                    <a:gd name="T45" fmla="*/ 94 h 1003"/>
                    <a:gd name="T46" fmla="*/ 300 w 430"/>
                    <a:gd name="T47" fmla="*/ 307 h 1003"/>
                    <a:gd name="T48" fmla="*/ 300 w 430"/>
                    <a:gd name="T49" fmla="*/ 323 h 1003"/>
                    <a:gd name="T50" fmla="*/ 305 w 430"/>
                    <a:gd name="T51" fmla="*/ 410 h 1003"/>
                    <a:gd name="T52" fmla="*/ 326 w 430"/>
                    <a:gd name="T53" fmla="*/ 375 h 1003"/>
                    <a:gd name="T54" fmla="*/ 386 w 430"/>
                    <a:gd name="T55" fmla="*/ 306 h 1003"/>
                    <a:gd name="T56" fmla="*/ 429 w 430"/>
                    <a:gd name="T57" fmla="*/ 311 h 1003"/>
                    <a:gd name="T58" fmla="*/ 422 w 430"/>
                    <a:gd name="T59" fmla="*/ 335 h 1003"/>
                    <a:gd name="T60" fmla="*/ 397 w 430"/>
                    <a:gd name="T61" fmla="*/ 377 h 1003"/>
                    <a:gd name="T62" fmla="*/ 371 w 430"/>
                    <a:gd name="T63" fmla="*/ 431 h 1003"/>
                    <a:gd name="T64" fmla="*/ 340 w 430"/>
                    <a:gd name="T65" fmla="*/ 503 h 1003"/>
                    <a:gd name="T66" fmla="*/ 301 w 430"/>
                    <a:gd name="T67" fmla="*/ 584 h 1003"/>
                    <a:gd name="T68" fmla="*/ 265 w 430"/>
                    <a:gd name="T69" fmla="*/ 637 h 1003"/>
                    <a:gd name="T70" fmla="*/ 252 w 430"/>
                    <a:gd name="T71" fmla="*/ 1003 h 1003"/>
                    <a:gd name="T72" fmla="*/ 53 w 430"/>
                    <a:gd name="T73" fmla="*/ 946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 h="1003">
                      <a:moveTo>
                        <a:pt x="53" y="946"/>
                      </a:moveTo>
                      <a:cubicBezTo>
                        <a:pt x="60" y="941"/>
                        <a:pt x="63" y="614"/>
                        <a:pt x="63" y="614"/>
                      </a:cubicBezTo>
                      <a:cubicBezTo>
                        <a:pt x="63" y="614"/>
                        <a:pt x="18" y="565"/>
                        <a:pt x="23" y="409"/>
                      </a:cubicBezTo>
                      <a:cubicBezTo>
                        <a:pt x="23" y="409"/>
                        <a:pt x="0" y="185"/>
                        <a:pt x="38" y="158"/>
                      </a:cubicBezTo>
                      <a:cubicBezTo>
                        <a:pt x="38" y="158"/>
                        <a:pt x="70" y="137"/>
                        <a:pt x="71" y="250"/>
                      </a:cubicBezTo>
                      <a:cubicBezTo>
                        <a:pt x="77" y="354"/>
                        <a:pt x="77" y="354"/>
                        <a:pt x="77" y="354"/>
                      </a:cubicBezTo>
                      <a:cubicBezTo>
                        <a:pt x="81" y="357"/>
                        <a:pt x="81" y="357"/>
                        <a:pt x="81" y="357"/>
                      </a:cubicBezTo>
                      <a:cubicBezTo>
                        <a:pt x="84" y="321"/>
                        <a:pt x="84" y="321"/>
                        <a:pt x="84" y="321"/>
                      </a:cubicBezTo>
                      <a:cubicBezTo>
                        <a:pt x="93" y="71"/>
                        <a:pt x="93" y="71"/>
                        <a:pt x="93" y="71"/>
                      </a:cubicBezTo>
                      <a:cubicBezTo>
                        <a:pt x="93" y="71"/>
                        <a:pt x="98" y="31"/>
                        <a:pt x="121" y="31"/>
                      </a:cubicBezTo>
                      <a:cubicBezTo>
                        <a:pt x="144" y="32"/>
                        <a:pt x="146" y="80"/>
                        <a:pt x="146" y="80"/>
                      </a:cubicBezTo>
                      <a:cubicBezTo>
                        <a:pt x="147" y="323"/>
                        <a:pt x="147" y="323"/>
                        <a:pt x="147" y="323"/>
                      </a:cubicBezTo>
                      <a:cubicBezTo>
                        <a:pt x="149" y="327"/>
                        <a:pt x="149" y="327"/>
                        <a:pt x="149" y="327"/>
                      </a:cubicBezTo>
                      <a:cubicBezTo>
                        <a:pt x="154" y="320"/>
                        <a:pt x="154" y="320"/>
                        <a:pt x="154" y="320"/>
                      </a:cubicBezTo>
                      <a:cubicBezTo>
                        <a:pt x="165" y="50"/>
                        <a:pt x="165" y="50"/>
                        <a:pt x="165" y="50"/>
                      </a:cubicBezTo>
                      <a:cubicBezTo>
                        <a:pt x="165" y="50"/>
                        <a:pt x="168" y="4"/>
                        <a:pt x="197" y="2"/>
                      </a:cubicBezTo>
                      <a:cubicBezTo>
                        <a:pt x="226" y="0"/>
                        <a:pt x="225" y="54"/>
                        <a:pt x="225" y="54"/>
                      </a:cubicBezTo>
                      <a:cubicBezTo>
                        <a:pt x="222" y="327"/>
                        <a:pt x="222" y="327"/>
                        <a:pt x="222" y="327"/>
                      </a:cubicBezTo>
                      <a:cubicBezTo>
                        <a:pt x="226" y="332"/>
                        <a:pt x="226" y="332"/>
                        <a:pt x="226" y="332"/>
                      </a:cubicBezTo>
                      <a:cubicBezTo>
                        <a:pt x="230" y="325"/>
                        <a:pt x="230" y="325"/>
                        <a:pt x="230" y="325"/>
                      </a:cubicBezTo>
                      <a:cubicBezTo>
                        <a:pt x="243" y="84"/>
                        <a:pt x="243" y="84"/>
                        <a:pt x="243" y="84"/>
                      </a:cubicBezTo>
                      <a:cubicBezTo>
                        <a:pt x="243" y="84"/>
                        <a:pt x="241" y="57"/>
                        <a:pt x="265" y="55"/>
                      </a:cubicBezTo>
                      <a:cubicBezTo>
                        <a:pt x="298" y="53"/>
                        <a:pt x="295" y="94"/>
                        <a:pt x="295" y="94"/>
                      </a:cubicBezTo>
                      <a:cubicBezTo>
                        <a:pt x="300" y="307"/>
                        <a:pt x="300" y="307"/>
                        <a:pt x="300" y="307"/>
                      </a:cubicBezTo>
                      <a:cubicBezTo>
                        <a:pt x="301" y="312"/>
                        <a:pt x="300" y="318"/>
                        <a:pt x="300" y="323"/>
                      </a:cubicBezTo>
                      <a:cubicBezTo>
                        <a:pt x="297" y="354"/>
                        <a:pt x="288" y="457"/>
                        <a:pt x="305" y="410"/>
                      </a:cubicBezTo>
                      <a:cubicBezTo>
                        <a:pt x="326" y="375"/>
                        <a:pt x="326" y="375"/>
                        <a:pt x="326" y="375"/>
                      </a:cubicBezTo>
                      <a:cubicBezTo>
                        <a:pt x="326" y="375"/>
                        <a:pt x="358" y="330"/>
                        <a:pt x="386" y="306"/>
                      </a:cubicBezTo>
                      <a:cubicBezTo>
                        <a:pt x="386" y="306"/>
                        <a:pt x="430" y="274"/>
                        <a:pt x="429" y="311"/>
                      </a:cubicBezTo>
                      <a:cubicBezTo>
                        <a:pt x="429" y="319"/>
                        <a:pt x="426" y="328"/>
                        <a:pt x="422" y="335"/>
                      </a:cubicBezTo>
                      <a:cubicBezTo>
                        <a:pt x="397" y="377"/>
                        <a:pt x="397" y="377"/>
                        <a:pt x="397" y="377"/>
                      </a:cubicBezTo>
                      <a:cubicBezTo>
                        <a:pt x="371" y="431"/>
                        <a:pt x="371" y="431"/>
                        <a:pt x="371" y="431"/>
                      </a:cubicBezTo>
                      <a:cubicBezTo>
                        <a:pt x="358" y="466"/>
                        <a:pt x="348" y="492"/>
                        <a:pt x="340" y="503"/>
                      </a:cubicBezTo>
                      <a:cubicBezTo>
                        <a:pt x="325" y="526"/>
                        <a:pt x="321" y="558"/>
                        <a:pt x="301" y="584"/>
                      </a:cubicBezTo>
                      <a:cubicBezTo>
                        <a:pt x="272" y="622"/>
                        <a:pt x="265" y="637"/>
                        <a:pt x="265" y="637"/>
                      </a:cubicBezTo>
                      <a:cubicBezTo>
                        <a:pt x="252" y="1003"/>
                        <a:pt x="252" y="1003"/>
                        <a:pt x="252" y="1003"/>
                      </a:cubicBezTo>
                      <a:cubicBezTo>
                        <a:pt x="53" y="946"/>
                        <a:pt x="53" y="946"/>
                        <a:pt x="53" y="946"/>
                      </a:cubicBezTo>
                    </a:path>
                  </a:pathLst>
                </a:custGeom>
                <a:solidFill>
                  <a:srgbClr val="C2790E"/>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0" name="Freeform: Shape 59">
                  <a:extLst>
                    <a:ext uri="{FF2B5EF4-FFF2-40B4-BE49-F238E27FC236}">
                      <a16:creationId xmlns:a16="http://schemas.microsoft.com/office/drawing/2014/main" id="{BAB42952-D903-4E76-A499-FAFE65471BE3}"/>
                    </a:ext>
                  </a:extLst>
                </p:cNvPr>
                <p:cNvSpPr/>
                <p:nvPr/>
              </p:nvSpPr>
              <p:spPr>
                <a:xfrm rot="1636507">
                  <a:off x="4083167" y="4785922"/>
                  <a:ext cx="1856953" cy="2267712"/>
                </a:xfrm>
                <a:custGeom>
                  <a:avLst/>
                  <a:gdLst>
                    <a:gd name="connsiteX0" fmla="*/ 0 w 1856953"/>
                    <a:gd name="connsiteY0" fmla="*/ 458139 h 2267712"/>
                    <a:gd name="connsiteX1" fmla="*/ 889518 w 1856953"/>
                    <a:gd name="connsiteY1" fmla="*/ 0 h 2267712"/>
                    <a:gd name="connsiteX2" fmla="*/ 1856953 w 1856953"/>
                    <a:gd name="connsiteY2" fmla="*/ 1710730 h 2267712"/>
                    <a:gd name="connsiteX3" fmla="*/ 776669 w 1856953"/>
                    <a:gd name="connsiteY3" fmla="*/ 2267712 h 2267712"/>
                    <a:gd name="connsiteX4" fmla="*/ 0 w 1856953"/>
                    <a:gd name="connsiteY4" fmla="*/ 458139 h 2267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6953" h="2267712">
                      <a:moveTo>
                        <a:pt x="0" y="458139"/>
                      </a:moveTo>
                      <a:lnTo>
                        <a:pt x="889518" y="0"/>
                      </a:lnTo>
                      <a:lnTo>
                        <a:pt x="1856953" y="1710730"/>
                      </a:lnTo>
                      <a:lnTo>
                        <a:pt x="776669" y="2267712"/>
                      </a:lnTo>
                      <a:lnTo>
                        <a:pt x="0" y="45813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61" name="Group 60">
                  <a:extLst>
                    <a:ext uri="{FF2B5EF4-FFF2-40B4-BE49-F238E27FC236}">
                      <a16:creationId xmlns:a16="http://schemas.microsoft.com/office/drawing/2014/main" id="{9AD3902D-B058-4753-A360-2F87A7A68F34}"/>
                    </a:ext>
                  </a:extLst>
                </p:cNvPr>
                <p:cNvGrpSpPr/>
                <p:nvPr/>
              </p:nvGrpSpPr>
              <p:grpSpPr>
                <a:xfrm rot="1636507">
                  <a:off x="4539198" y="5067477"/>
                  <a:ext cx="272732" cy="387391"/>
                  <a:chOff x="3039210" y="4911867"/>
                  <a:chExt cx="207109" cy="294180"/>
                </a:xfrm>
              </p:grpSpPr>
              <p:sp>
                <p:nvSpPr>
                  <p:cNvPr id="62" name="Oval 61">
                    <a:extLst>
                      <a:ext uri="{FF2B5EF4-FFF2-40B4-BE49-F238E27FC236}">
                        <a16:creationId xmlns:a16="http://schemas.microsoft.com/office/drawing/2014/main" id="{F1CBF1DB-EB1B-4423-A598-9029C062F383}"/>
                      </a:ext>
                    </a:extLst>
                  </p:cNvPr>
                  <p:cNvSpPr>
                    <a:spLocks noChangeArrowheads="1"/>
                  </p:cNvSpPr>
                  <p:nvPr/>
                </p:nvSpPr>
                <p:spPr bwMode="auto">
                  <a:xfrm rot="20032149">
                    <a:off x="3039210" y="4911867"/>
                    <a:ext cx="119627" cy="119627"/>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63" name="Oval 62">
                    <a:extLst>
                      <a:ext uri="{FF2B5EF4-FFF2-40B4-BE49-F238E27FC236}">
                        <a16:creationId xmlns:a16="http://schemas.microsoft.com/office/drawing/2014/main" id="{028FC5C8-0A59-4B4F-BD7D-85AEFF56A8A8}"/>
                      </a:ext>
                    </a:extLst>
                  </p:cNvPr>
                  <p:cNvSpPr>
                    <a:spLocks noChangeArrowheads="1"/>
                  </p:cNvSpPr>
                  <p:nvPr/>
                </p:nvSpPr>
                <p:spPr bwMode="auto">
                  <a:xfrm rot="20032149">
                    <a:off x="3125434" y="5086420"/>
                    <a:ext cx="120885" cy="119627"/>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nvGrpSpPr>
              <p:cNvPr id="47" name="Group 46">
                <a:extLst>
                  <a:ext uri="{FF2B5EF4-FFF2-40B4-BE49-F238E27FC236}">
                    <a16:creationId xmlns:a16="http://schemas.microsoft.com/office/drawing/2014/main" id="{48B10FC0-3A5A-403D-B00D-7422D934831F}"/>
                  </a:ext>
                </a:extLst>
              </p:cNvPr>
              <p:cNvGrpSpPr/>
              <p:nvPr/>
            </p:nvGrpSpPr>
            <p:grpSpPr>
              <a:xfrm>
                <a:off x="4189733" y="2255674"/>
                <a:ext cx="3487753" cy="4665188"/>
                <a:chOff x="4189733" y="2255674"/>
                <a:chExt cx="3487753" cy="4665188"/>
              </a:xfrm>
            </p:grpSpPr>
            <p:grpSp>
              <p:nvGrpSpPr>
                <p:cNvPr id="48" name="Group 47">
                  <a:extLst>
                    <a:ext uri="{FF2B5EF4-FFF2-40B4-BE49-F238E27FC236}">
                      <a16:creationId xmlns:a16="http://schemas.microsoft.com/office/drawing/2014/main" id="{FB16D467-5F32-4499-B19B-7BA9C92594AC}"/>
                    </a:ext>
                  </a:extLst>
                </p:cNvPr>
                <p:cNvGrpSpPr/>
                <p:nvPr/>
              </p:nvGrpSpPr>
              <p:grpSpPr>
                <a:xfrm>
                  <a:off x="4189733" y="2255674"/>
                  <a:ext cx="2815789" cy="3696700"/>
                  <a:chOff x="4238626" y="2132013"/>
                  <a:chExt cx="3435350" cy="4510088"/>
                </a:xfrm>
              </p:grpSpPr>
              <p:sp>
                <p:nvSpPr>
                  <p:cNvPr id="53" name="Freeform 13">
                    <a:extLst>
                      <a:ext uri="{FF2B5EF4-FFF2-40B4-BE49-F238E27FC236}">
                        <a16:creationId xmlns:a16="http://schemas.microsoft.com/office/drawing/2014/main" id="{7F2D32B4-D336-46EF-B8B8-D54B706C9FCE}"/>
                      </a:ext>
                    </a:extLst>
                  </p:cNvPr>
                  <p:cNvSpPr>
                    <a:spLocks/>
                  </p:cNvSpPr>
                  <p:nvPr/>
                </p:nvSpPr>
                <p:spPr bwMode="auto">
                  <a:xfrm>
                    <a:off x="4243388" y="2132013"/>
                    <a:ext cx="3430588" cy="4510088"/>
                  </a:xfrm>
                  <a:custGeom>
                    <a:avLst/>
                    <a:gdLst>
                      <a:gd name="T0" fmla="*/ 519 w 684"/>
                      <a:gd name="T1" fmla="*/ 451 h 903"/>
                      <a:gd name="T2" fmla="*/ 520 w 684"/>
                      <a:gd name="T3" fmla="*/ 392 h 903"/>
                      <a:gd name="T4" fmla="*/ 470 w 684"/>
                      <a:gd name="T5" fmla="*/ 181 h 903"/>
                      <a:gd name="T6" fmla="*/ 469 w 684"/>
                      <a:gd name="T7" fmla="*/ 111 h 903"/>
                      <a:gd name="T8" fmla="*/ 418 w 684"/>
                      <a:gd name="T9" fmla="*/ 223 h 903"/>
                      <a:gd name="T10" fmla="*/ 426 w 684"/>
                      <a:gd name="T11" fmla="*/ 311 h 903"/>
                      <a:gd name="T12" fmla="*/ 427 w 684"/>
                      <a:gd name="T13" fmla="*/ 319 h 903"/>
                      <a:gd name="T14" fmla="*/ 425 w 684"/>
                      <a:gd name="T15" fmla="*/ 317 h 903"/>
                      <a:gd name="T16" fmla="*/ 372 w 684"/>
                      <a:gd name="T17" fmla="*/ 260 h 903"/>
                      <a:gd name="T18" fmla="*/ 324 w 684"/>
                      <a:gd name="T19" fmla="*/ 194 h 903"/>
                      <a:gd name="T20" fmla="*/ 193 w 684"/>
                      <a:gd name="T21" fmla="*/ 33 h 903"/>
                      <a:gd name="T22" fmla="*/ 145 w 684"/>
                      <a:gd name="T23" fmla="*/ 22 h 903"/>
                      <a:gd name="T24" fmla="*/ 146 w 684"/>
                      <a:gd name="T25" fmla="*/ 58 h 903"/>
                      <a:gd name="T26" fmla="*/ 288 w 684"/>
                      <a:gd name="T27" fmla="*/ 254 h 903"/>
                      <a:gd name="T28" fmla="*/ 289 w 684"/>
                      <a:gd name="T29" fmla="*/ 262 h 903"/>
                      <a:gd name="T30" fmla="*/ 282 w 684"/>
                      <a:gd name="T31" fmla="*/ 260 h 903"/>
                      <a:gd name="T32" fmla="*/ 113 w 684"/>
                      <a:gd name="T33" fmla="*/ 46 h 903"/>
                      <a:gd name="T34" fmla="*/ 59 w 684"/>
                      <a:gd name="T35" fmla="*/ 24 h 903"/>
                      <a:gd name="T36" fmla="*/ 64 w 684"/>
                      <a:gd name="T37" fmla="*/ 81 h 903"/>
                      <a:gd name="T38" fmla="*/ 225 w 684"/>
                      <a:gd name="T39" fmla="*/ 298 h 903"/>
                      <a:gd name="T40" fmla="*/ 226 w 684"/>
                      <a:gd name="T41" fmla="*/ 306 h 903"/>
                      <a:gd name="T42" fmla="*/ 221 w 684"/>
                      <a:gd name="T43" fmla="*/ 304 h 903"/>
                      <a:gd name="T44" fmla="*/ 68 w 684"/>
                      <a:gd name="T45" fmla="*/ 117 h 903"/>
                      <a:gd name="T46" fmla="*/ 18 w 684"/>
                      <a:gd name="T47" fmla="*/ 94 h 903"/>
                      <a:gd name="T48" fmla="*/ 21 w 684"/>
                      <a:gd name="T49" fmla="*/ 142 h 903"/>
                      <a:gd name="T50" fmla="*/ 171 w 684"/>
                      <a:gd name="T51" fmla="*/ 343 h 903"/>
                      <a:gd name="T52" fmla="*/ 192 w 684"/>
                      <a:gd name="T53" fmla="*/ 373 h 903"/>
                      <a:gd name="T54" fmla="*/ 186 w 684"/>
                      <a:gd name="T55" fmla="*/ 372 h 903"/>
                      <a:gd name="T56" fmla="*/ 117 w 684"/>
                      <a:gd name="T57" fmla="*/ 295 h 903"/>
                      <a:gd name="T58" fmla="*/ 33 w 684"/>
                      <a:gd name="T59" fmla="*/ 245 h 903"/>
                      <a:gd name="T60" fmla="*/ 179 w 684"/>
                      <a:gd name="T61" fmla="*/ 449 h 903"/>
                      <a:gd name="T62" fmla="*/ 326 w 684"/>
                      <a:gd name="T63" fmla="*/ 603 h 903"/>
                      <a:gd name="T64" fmla="*/ 407 w 684"/>
                      <a:gd name="T65" fmla="*/ 903 h 903"/>
                      <a:gd name="T66" fmla="*/ 684 w 684"/>
                      <a:gd name="T67" fmla="*/ 851 h 903"/>
                      <a:gd name="T68" fmla="*/ 520 w 684"/>
                      <a:gd name="T69" fmla="*/ 495 h 903"/>
                      <a:gd name="T70" fmla="*/ 520 w 684"/>
                      <a:gd name="T71" fmla="*/ 480 h 903"/>
                      <a:gd name="T72" fmla="*/ 519 w 684"/>
                      <a:gd name="T73" fmla="*/ 45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4" h="903">
                        <a:moveTo>
                          <a:pt x="519" y="451"/>
                        </a:moveTo>
                        <a:cubicBezTo>
                          <a:pt x="519" y="431"/>
                          <a:pt x="520" y="412"/>
                          <a:pt x="520" y="392"/>
                        </a:cubicBezTo>
                        <a:cubicBezTo>
                          <a:pt x="523" y="322"/>
                          <a:pt x="486" y="246"/>
                          <a:pt x="470" y="181"/>
                        </a:cubicBezTo>
                        <a:cubicBezTo>
                          <a:pt x="469" y="111"/>
                          <a:pt x="469" y="111"/>
                          <a:pt x="469" y="111"/>
                        </a:cubicBezTo>
                        <a:cubicBezTo>
                          <a:pt x="426" y="108"/>
                          <a:pt x="404" y="155"/>
                          <a:pt x="418" y="223"/>
                        </a:cubicBezTo>
                        <a:cubicBezTo>
                          <a:pt x="424" y="252"/>
                          <a:pt x="421" y="281"/>
                          <a:pt x="426" y="311"/>
                        </a:cubicBezTo>
                        <a:cubicBezTo>
                          <a:pt x="426" y="314"/>
                          <a:pt x="427" y="316"/>
                          <a:pt x="427" y="319"/>
                        </a:cubicBezTo>
                        <a:cubicBezTo>
                          <a:pt x="427" y="318"/>
                          <a:pt x="426" y="318"/>
                          <a:pt x="425" y="317"/>
                        </a:cubicBezTo>
                        <a:cubicBezTo>
                          <a:pt x="407" y="307"/>
                          <a:pt x="382" y="277"/>
                          <a:pt x="372" y="260"/>
                        </a:cubicBezTo>
                        <a:cubicBezTo>
                          <a:pt x="358" y="238"/>
                          <a:pt x="340" y="214"/>
                          <a:pt x="324" y="194"/>
                        </a:cubicBezTo>
                        <a:cubicBezTo>
                          <a:pt x="193" y="33"/>
                          <a:pt x="193" y="33"/>
                          <a:pt x="193" y="33"/>
                        </a:cubicBezTo>
                        <a:cubicBezTo>
                          <a:pt x="193" y="33"/>
                          <a:pt x="169" y="0"/>
                          <a:pt x="145" y="22"/>
                        </a:cubicBezTo>
                        <a:cubicBezTo>
                          <a:pt x="128" y="38"/>
                          <a:pt x="146" y="58"/>
                          <a:pt x="146" y="58"/>
                        </a:cubicBezTo>
                        <a:cubicBezTo>
                          <a:pt x="288" y="254"/>
                          <a:pt x="288" y="254"/>
                          <a:pt x="288" y="254"/>
                        </a:cubicBezTo>
                        <a:cubicBezTo>
                          <a:pt x="289" y="262"/>
                          <a:pt x="289" y="262"/>
                          <a:pt x="289" y="262"/>
                        </a:cubicBezTo>
                        <a:cubicBezTo>
                          <a:pt x="282" y="260"/>
                          <a:pt x="282" y="260"/>
                          <a:pt x="282" y="260"/>
                        </a:cubicBezTo>
                        <a:cubicBezTo>
                          <a:pt x="113" y="46"/>
                          <a:pt x="113" y="46"/>
                          <a:pt x="113" y="46"/>
                        </a:cubicBezTo>
                        <a:cubicBezTo>
                          <a:pt x="113" y="46"/>
                          <a:pt x="80" y="4"/>
                          <a:pt x="59" y="24"/>
                        </a:cubicBezTo>
                        <a:cubicBezTo>
                          <a:pt x="37" y="43"/>
                          <a:pt x="64" y="81"/>
                          <a:pt x="64" y="81"/>
                        </a:cubicBezTo>
                        <a:cubicBezTo>
                          <a:pt x="225" y="298"/>
                          <a:pt x="225" y="298"/>
                          <a:pt x="225" y="298"/>
                        </a:cubicBezTo>
                        <a:cubicBezTo>
                          <a:pt x="226" y="306"/>
                          <a:pt x="226" y="306"/>
                          <a:pt x="226" y="306"/>
                        </a:cubicBezTo>
                        <a:cubicBezTo>
                          <a:pt x="221" y="304"/>
                          <a:pt x="221" y="304"/>
                          <a:pt x="221" y="304"/>
                        </a:cubicBezTo>
                        <a:cubicBezTo>
                          <a:pt x="68" y="117"/>
                          <a:pt x="68" y="117"/>
                          <a:pt x="68" y="117"/>
                        </a:cubicBezTo>
                        <a:cubicBezTo>
                          <a:pt x="68" y="117"/>
                          <a:pt x="36" y="80"/>
                          <a:pt x="18" y="94"/>
                        </a:cubicBezTo>
                        <a:cubicBezTo>
                          <a:pt x="0" y="108"/>
                          <a:pt x="21" y="142"/>
                          <a:pt x="21" y="142"/>
                        </a:cubicBezTo>
                        <a:cubicBezTo>
                          <a:pt x="171" y="343"/>
                          <a:pt x="171" y="343"/>
                          <a:pt x="171" y="343"/>
                        </a:cubicBezTo>
                        <a:cubicBezTo>
                          <a:pt x="192" y="373"/>
                          <a:pt x="192" y="373"/>
                          <a:pt x="192" y="373"/>
                        </a:cubicBezTo>
                        <a:cubicBezTo>
                          <a:pt x="186" y="372"/>
                          <a:pt x="186" y="372"/>
                          <a:pt x="186" y="372"/>
                        </a:cubicBezTo>
                        <a:cubicBezTo>
                          <a:pt x="117" y="295"/>
                          <a:pt x="117" y="295"/>
                          <a:pt x="117" y="295"/>
                        </a:cubicBezTo>
                        <a:cubicBezTo>
                          <a:pt x="44" y="208"/>
                          <a:pt x="33" y="245"/>
                          <a:pt x="33" y="245"/>
                        </a:cubicBezTo>
                        <a:cubicBezTo>
                          <a:pt x="20" y="290"/>
                          <a:pt x="179" y="449"/>
                          <a:pt x="179" y="449"/>
                        </a:cubicBezTo>
                        <a:cubicBezTo>
                          <a:pt x="190" y="486"/>
                          <a:pt x="326" y="603"/>
                          <a:pt x="326" y="603"/>
                        </a:cubicBezTo>
                        <a:cubicBezTo>
                          <a:pt x="326" y="603"/>
                          <a:pt x="409" y="895"/>
                          <a:pt x="407" y="903"/>
                        </a:cubicBezTo>
                        <a:cubicBezTo>
                          <a:pt x="684" y="851"/>
                          <a:pt x="684" y="851"/>
                          <a:pt x="684" y="851"/>
                        </a:cubicBezTo>
                        <a:cubicBezTo>
                          <a:pt x="520" y="495"/>
                          <a:pt x="520" y="495"/>
                          <a:pt x="520" y="495"/>
                        </a:cubicBezTo>
                        <a:cubicBezTo>
                          <a:pt x="519" y="491"/>
                          <a:pt x="520" y="484"/>
                          <a:pt x="520" y="480"/>
                        </a:cubicBezTo>
                        <a:cubicBezTo>
                          <a:pt x="519" y="470"/>
                          <a:pt x="519" y="461"/>
                          <a:pt x="519" y="451"/>
                        </a:cubicBezTo>
                      </a:path>
                    </a:pathLst>
                  </a:custGeom>
                  <a:solidFill>
                    <a:srgbClr val="99600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4" name="Freeform 14">
                    <a:extLst>
                      <a:ext uri="{FF2B5EF4-FFF2-40B4-BE49-F238E27FC236}">
                        <a16:creationId xmlns:a16="http://schemas.microsoft.com/office/drawing/2014/main" id="{75057EBC-2AE6-480E-BBB3-D3947888FDB2}"/>
                      </a:ext>
                    </a:extLst>
                  </p:cNvPr>
                  <p:cNvSpPr>
                    <a:spLocks/>
                  </p:cNvSpPr>
                  <p:nvPr/>
                </p:nvSpPr>
                <p:spPr bwMode="auto">
                  <a:xfrm>
                    <a:off x="4445001" y="2243138"/>
                    <a:ext cx="334963" cy="274638"/>
                  </a:xfrm>
                  <a:custGeom>
                    <a:avLst/>
                    <a:gdLst>
                      <a:gd name="T0" fmla="*/ 28 w 67"/>
                      <a:gd name="T1" fmla="*/ 0 h 55"/>
                      <a:gd name="T2" fmla="*/ 19 w 67"/>
                      <a:gd name="T3" fmla="*/ 3 h 55"/>
                      <a:gd name="T4" fmla="*/ 37 w 67"/>
                      <a:gd name="T5" fmla="*/ 55 h 55"/>
                      <a:gd name="T6" fmla="*/ 67 w 67"/>
                      <a:gd name="T7" fmla="*/ 33 h 55"/>
                      <a:gd name="T8" fmla="*/ 28 w 67"/>
                      <a:gd name="T9" fmla="*/ 0 h 55"/>
                    </a:gdLst>
                    <a:ahLst/>
                    <a:cxnLst>
                      <a:cxn ang="0">
                        <a:pos x="T0" y="T1"/>
                      </a:cxn>
                      <a:cxn ang="0">
                        <a:pos x="T2" y="T3"/>
                      </a:cxn>
                      <a:cxn ang="0">
                        <a:pos x="T4" y="T5"/>
                      </a:cxn>
                      <a:cxn ang="0">
                        <a:pos x="T6" y="T7"/>
                      </a:cxn>
                      <a:cxn ang="0">
                        <a:pos x="T8" y="T9"/>
                      </a:cxn>
                    </a:cxnLst>
                    <a:rect l="0" t="0" r="r" b="b"/>
                    <a:pathLst>
                      <a:path w="67" h="55">
                        <a:moveTo>
                          <a:pt x="28" y="0"/>
                        </a:moveTo>
                        <a:cubicBezTo>
                          <a:pt x="25" y="0"/>
                          <a:pt x="22" y="1"/>
                          <a:pt x="19" y="3"/>
                        </a:cubicBezTo>
                        <a:cubicBezTo>
                          <a:pt x="0" y="19"/>
                          <a:pt x="37" y="55"/>
                          <a:pt x="37" y="55"/>
                        </a:cubicBezTo>
                        <a:cubicBezTo>
                          <a:pt x="67" y="33"/>
                          <a:pt x="67" y="33"/>
                          <a:pt x="67" y="33"/>
                        </a:cubicBezTo>
                        <a:cubicBezTo>
                          <a:pt x="67" y="33"/>
                          <a:pt x="46" y="0"/>
                          <a:pt x="28" y="0"/>
                        </a:cubicBezTo>
                      </a:path>
                    </a:pathLst>
                  </a:custGeom>
                  <a:solidFill>
                    <a:srgbClr val="C27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5" name="Freeform 15">
                    <a:extLst>
                      <a:ext uri="{FF2B5EF4-FFF2-40B4-BE49-F238E27FC236}">
                        <a16:creationId xmlns:a16="http://schemas.microsoft.com/office/drawing/2014/main" id="{5A206F55-A6AE-40E1-BF13-2794EE9E34E0}"/>
                      </a:ext>
                    </a:extLst>
                  </p:cNvPr>
                  <p:cNvSpPr>
                    <a:spLocks/>
                  </p:cNvSpPr>
                  <p:nvPr/>
                </p:nvSpPr>
                <p:spPr bwMode="auto">
                  <a:xfrm>
                    <a:off x="4238626" y="2597151"/>
                    <a:ext cx="336550" cy="274638"/>
                  </a:xfrm>
                  <a:custGeom>
                    <a:avLst/>
                    <a:gdLst>
                      <a:gd name="T0" fmla="*/ 29 w 67"/>
                      <a:gd name="T1" fmla="*/ 0 h 55"/>
                      <a:gd name="T2" fmla="*/ 20 w 67"/>
                      <a:gd name="T3" fmla="*/ 3 h 55"/>
                      <a:gd name="T4" fmla="*/ 37 w 67"/>
                      <a:gd name="T5" fmla="*/ 55 h 55"/>
                      <a:gd name="T6" fmla="*/ 67 w 67"/>
                      <a:gd name="T7" fmla="*/ 33 h 55"/>
                      <a:gd name="T8" fmla="*/ 29 w 67"/>
                      <a:gd name="T9" fmla="*/ 0 h 55"/>
                    </a:gdLst>
                    <a:ahLst/>
                    <a:cxnLst>
                      <a:cxn ang="0">
                        <a:pos x="T0" y="T1"/>
                      </a:cxn>
                      <a:cxn ang="0">
                        <a:pos x="T2" y="T3"/>
                      </a:cxn>
                      <a:cxn ang="0">
                        <a:pos x="T4" y="T5"/>
                      </a:cxn>
                      <a:cxn ang="0">
                        <a:pos x="T6" y="T7"/>
                      </a:cxn>
                      <a:cxn ang="0">
                        <a:pos x="T8" y="T9"/>
                      </a:cxn>
                    </a:cxnLst>
                    <a:rect l="0" t="0" r="r" b="b"/>
                    <a:pathLst>
                      <a:path w="67" h="55">
                        <a:moveTo>
                          <a:pt x="29" y="0"/>
                        </a:moveTo>
                        <a:cubicBezTo>
                          <a:pt x="26" y="0"/>
                          <a:pt x="23" y="1"/>
                          <a:pt x="20" y="3"/>
                        </a:cubicBezTo>
                        <a:cubicBezTo>
                          <a:pt x="0" y="20"/>
                          <a:pt x="37" y="55"/>
                          <a:pt x="37" y="55"/>
                        </a:cubicBezTo>
                        <a:cubicBezTo>
                          <a:pt x="67" y="33"/>
                          <a:pt x="67" y="33"/>
                          <a:pt x="67" y="33"/>
                        </a:cubicBezTo>
                        <a:cubicBezTo>
                          <a:pt x="67" y="33"/>
                          <a:pt x="47" y="0"/>
                          <a:pt x="29" y="0"/>
                        </a:cubicBezTo>
                      </a:path>
                    </a:pathLst>
                  </a:custGeom>
                  <a:solidFill>
                    <a:srgbClr val="C27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6" name="Freeform 16">
                    <a:extLst>
                      <a:ext uri="{FF2B5EF4-FFF2-40B4-BE49-F238E27FC236}">
                        <a16:creationId xmlns:a16="http://schemas.microsoft.com/office/drawing/2014/main" id="{CD542FB6-B18B-4FC8-95A5-05D275AB9139}"/>
                      </a:ext>
                    </a:extLst>
                  </p:cNvPr>
                  <p:cNvSpPr>
                    <a:spLocks/>
                  </p:cNvSpPr>
                  <p:nvPr/>
                </p:nvSpPr>
                <p:spPr bwMode="auto">
                  <a:xfrm>
                    <a:off x="4354513" y="3325813"/>
                    <a:ext cx="285750" cy="239713"/>
                  </a:xfrm>
                  <a:custGeom>
                    <a:avLst/>
                    <a:gdLst>
                      <a:gd name="T0" fmla="*/ 24 w 57"/>
                      <a:gd name="T1" fmla="*/ 0 h 48"/>
                      <a:gd name="T2" fmla="*/ 16 w 57"/>
                      <a:gd name="T3" fmla="*/ 3 h 48"/>
                      <a:gd name="T4" fmla="*/ 31 w 57"/>
                      <a:gd name="T5" fmla="*/ 48 h 48"/>
                      <a:gd name="T6" fmla="*/ 57 w 57"/>
                      <a:gd name="T7" fmla="*/ 29 h 48"/>
                      <a:gd name="T8" fmla="*/ 24 w 57"/>
                      <a:gd name="T9" fmla="*/ 0 h 48"/>
                    </a:gdLst>
                    <a:ahLst/>
                    <a:cxnLst>
                      <a:cxn ang="0">
                        <a:pos x="T0" y="T1"/>
                      </a:cxn>
                      <a:cxn ang="0">
                        <a:pos x="T2" y="T3"/>
                      </a:cxn>
                      <a:cxn ang="0">
                        <a:pos x="T4" y="T5"/>
                      </a:cxn>
                      <a:cxn ang="0">
                        <a:pos x="T6" y="T7"/>
                      </a:cxn>
                      <a:cxn ang="0">
                        <a:pos x="T8" y="T9"/>
                      </a:cxn>
                    </a:cxnLst>
                    <a:rect l="0" t="0" r="r" b="b"/>
                    <a:pathLst>
                      <a:path w="57" h="48">
                        <a:moveTo>
                          <a:pt x="24" y="0"/>
                        </a:moveTo>
                        <a:cubicBezTo>
                          <a:pt x="21" y="0"/>
                          <a:pt x="19" y="1"/>
                          <a:pt x="16" y="3"/>
                        </a:cubicBezTo>
                        <a:cubicBezTo>
                          <a:pt x="0" y="17"/>
                          <a:pt x="31" y="48"/>
                          <a:pt x="31" y="48"/>
                        </a:cubicBezTo>
                        <a:cubicBezTo>
                          <a:pt x="57" y="29"/>
                          <a:pt x="57" y="29"/>
                          <a:pt x="57" y="29"/>
                        </a:cubicBezTo>
                        <a:cubicBezTo>
                          <a:pt x="57" y="29"/>
                          <a:pt x="40" y="0"/>
                          <a:pt x="24" y="0"/>
                        </a:cubicBezTo>
                      </a:path>
                    </a:pathLst>
                  </a:custGeom>
                  <a:solidFill>
                    <a:srgbClr val="C27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7" name="Freeform 17">
                    <a:extLst>
                      <a:ext uri="{FF2B5EF4-FFF2-40B4-BE49-F238E27FC236}">
                        <a16:creationId xmlns:a16="http://schemas.microsoft.com/office/drawing/2014/main" id="{16013DB8-1327-4F89-A343-8FD0A24982E7}"/>
                      </a:ext>
                    </a:extLst>
                  </p:cNvPr>
                  <p:cNvSpPr>
                    <a:spLocks/>
                  </p:cNvSpPr>
                  <p:nvPr/>
                </p:nvSpPr>
                <p:spPr bwMode="auto">
                  <a:xfrm>
                    <a:off x="4900613" y="2227263"/>
                    <a:ext cx="336550" cy="274638"/>
                  </a:xfrm>
                  <a:custGeom>
                    <a:avLst/>
                    <a:gdLst>
                      <a:gd name="T0" fmla="*/ 29 w 67"/>
                      <a:gd name="T1" fmla="*/ 0 h 55"/>
                      <a:gd name="T2" fmla="*/ 20 w 67"/>
                      <a:gd name="T3" fmla="*/ 3 h 55"/>
                      <a:gd name="T4" fmla="*/ 37 w 67"/>
                      <a:gd name="T5" fmla="*/ 55 h 55"/>
                      <a:gd name="T6" fmla="*/ 67 w 67"/>
                      <a:gd name="T7" fmla="*/ 33 h 55"/>
                      <a:gd name="T8" fmla="*/ 29 w 67"/>
                      <a:gd name="T9" fmla="*/ 0 h 55"/>
                    </a:gdLst>
                    <a:ahLst/>
                    <a:cxnLst>
                      <a:cxn ang="0">
                        <a:pos x="T0" y="T1"/>
                      </a:cxn>
                      <a:cxn ang="0">
                        <a:pos x="T2" y="T3"/>
                      </a:cxn>
                      <a:cxn ang="0">
                        <a:pos x="T4" y="T5"/>
                      </a:cxn>
                      <a:cxn ang="0">
                        <a:pos x="T6" y="T7"/>
                      </a:cxn>
                      <a:cxn ang="0">
                        <a:pos x="T8" y="T9"/>
                      </a:cxn>
                    </a:cxnLst>
                    <a:rect l="0" t="0" r="r" b="b"/>
                    <a:pathLst>
                      <a:path w="67" h="55">
                        <a:moveTo>
                          <a:pt x="29" y="0"/>
                        </a:moveTo>
                        <a:cubicBezTo>
                          <a:pt x="26" y="0"/>
                          <a:pt x="23" y="1"/>
                          <a:pt x="20" y="3"/>
                        </a:cubicBezTo>
                        <a:cubicBezTo>
                          <a:pt x="0" y="20"/>
                          <a:pt x="37" y="55"/>
                          <a:pt x="37" y="55"/>
                        </a:cubicBezTo>
                        <a:cubicBezTo>
                          <a:pt x="67" y="33"/>
                          <a:pt x="67" y="33"/>
                          <a:pt x="67" y="33"/>
                        </a:cubicBezTo>
                        <a:cubicBezTo>
                          <a:pt x="67" y="33"/>
                          <a:pt x="47" y="0"/>
                          <a:pt x="29" y="0"/>
                        </a:cubicBezTo>
                      </a:path>
                    </a:pathLst>
                  </a:custGeom>
                  <a:solidFill>
                    <a:srgbClr val="C27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8" name="Freeform 26">
                    <a:extLst>
                      <a:ext uri="{FF2B5EF4-FFF2-40B4-BE49-F238E27FC236}">
                        <a16:creationId xmlns:a16="http://schemas.microsoft.com/office/drawing/2014/main" id="{EBDC1757-B9F9-4DFE-8ABB-9ABB3E36657F}"/>
                      </a:ext>
                    </a:extLst>
                  </p:cNvPr>
                  <p:cNvSpPr>
                    <a:spLocks/>
                  </p:cNvSpPr>
                  <p:nvPr/>
                </p:nvSpPr>
                <p:spPr bwMode="auto">
                  <a:xfrm>
                    <a:off x="6515101" y="2687638"/>
                    <a:ext cx="85725" cy="349250"/>
                  </a:xfrm>
                  <a:custGeom>
                    <a:avLst/>
                    <a:gdLst>
                      <a:gd name="T0" fmla="*/ 17 w 17"/>
                      <a:gd name="T1" fmla="*/ 70 h 70"/>
                      <a:gd name="T2" fmla="*/ 2 w 17"/>
                      <a:gd name="T3" fmla="*/ 34 h 70"/>
                      <a:gd name="T4" fmla="*/ 8 w 17"/>
                      <a:gd name="T5" fmla="*/ 15 h 70"/>
                      <a:gd name="T6" fmla="*/ 16 w 17"/>
                      <a:gd name="T7" fmla="*/ 0 h 70"/>
                      <a:gd name="T8" fmla="*/ 17 w 17"/>
                      <a:gd name="T9" fmla="*/ 70 h 70"/>
                    </a:gdLst>
                    <a:ahLst/>
                    <a:cxnLst>
                      <a:cxn ang="0">
                        <a:pos x="T0" y="T1"/>
                      </a:cxn>
                      <a:cxn ang="0">
                        <a:pos x="T2" y="T3"/>
                      </a:cxn>
                      <a:cxn ang="0">
                        <a:pos x="T4" y="T5"/>
                      </a:cxn>
                      <a:cxn ang="0">
                        <a:pos x="T6" y="T7"/>
                      </a:cxn>
                      <a:cxn ang="0">
                        <a:pos x="T8" y="T9"/>
                      </a:cxn>
                    </a:cxnLst>
                    <a:rect l="0" t="0" r="r" b="b"/>
                    <a:pathLst>
                      <a:path w="17" h="70">
                        <a:moveTo>
                          <a:pt x="17" y="70"/>
                        </a:moveTo>
                        <a:cubicBezTo>
                          <a:pt x="17" y="70"/>
                          <a:pt x="0" y="68"/>
                          <a:pt x="2" y="34"/>
                        </a:cubicBezTo>
                        <a:cubicBezTo>
                          <a:pt x="2" y="27"/>
                          <a:pt x="4" y="21"/>
                          <a:pt x="8" y="15"/>
                        </a:cubicBezTo>
                        <a:cubicBezTo>
                          <a:pt x="16" y="0"/>
                          <a:pt x="16" y="0"/>
                          <a:pt x="16" y="0"/>
                        </a:cubicBezTo>
                        <a:lnTo>
                          <a:pt x="17" y="70"/>
                        </a:lnTo>
                        <a:close/>
                      </a:path>
                    </a:pathLst>
                  </a:custGeom>
                  <a:solidFill>
                    <a:srgbClr val="C279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49" name="Freeform: Shape 48">
                  <a:extLst>
                    <a:ext uri="{FF2B5EF4-FFF2-40B4-BE49-F238E27FC236}">
                      <a16:creationId xmlns:a16="http://schemas.microsoft.com/office/drawing/2014/main" id="{7B6A5FF0-227D-4BC6-A064-CCE796597EB5}"/>
                    </a:ext>
                  </a:extLst>
                </p:cNvPr>
                <p:cNvSpPr/>
                <p:nvPr/>
              </p:nvSpPr>
              <p:spPr>
                <a:xfrm rot="489323">
                  <a:off x="5460824" y="4604131"/>
                  <a:ext cx="2216662" cy="2316731"/>
                </a:xfrm>
                <a:custGeom>
                  <a:avLst/>
                  <a:gdLst>
                    <a:gd name="connsiteX0" fmla="*/ 920545 w 2216662"/>
                    <a:gd name="connsiteY0" fmla="*/ 0 h 2316731"/>
                    <a:gd name="connsiteX1" fmla="*/ 2216662 w 2216662"/>
                    <a:gd name="connsiteY1" fmla="*/ 2106230 h 2316731"/>
                    <a:gd name="connsiteX2" fmla="*/ 747788 w 2216662"/>
                    <a:gd name="connsiteY2" fmla="*/ 2316731 h 2316731"/>
                    <a:gd name="connsiteX3" fmla="*/ 0 w 2216662"/>
                    <a:gd name="connsiteY3" fmla="*/ 482617 h 2316731"/>
                    <a:gd name="connsiteX4" fmla="*/ 920545 w 2216662"/>
                    <a:gd name="connsiteY4" fmla="*/ 0 h 231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6662" h="2316731">
                      <a:moveTo>
                        <a:pt x="920545" y="0"/>
                      </a:moveTo>
                      <a:lnTo>
                        <a:pt x="2216662" y="2106230"/>
                      </a:lnTo>
                      <a:lnTo>
                        <a:pt x="747788" y="2316731"/>
                      </a:lnTo>
                      <a:lnTo>
                        <a:pt x="0" y="482617"/>
                      </a:lnTo>
                      <a:lnTo>
                        <a:pt x="92054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50" name="Group 49">
                  <a:extLst>
                    <a:ext uri="{FF2B5EF4-FFF2-40B4-BE49-F238E27FC236}">
                      <a16:creationId xmlns:a16="http://schemas.microsoft.com/office/drawing/2014/main" id="{D9BEBD04-0E5E-4427-8203-5BAFD07E32D2}"/>
                    </a:ext>
                  </a:extLst>
                </p:cNvPr>
                <p:cNvGrpSpPr/>
                <p:nvPr/>
              </p:nvGrpSpPr>
              <p:grpSpPr>
                <a:xfrm rot="489323">
                  <a:off x="5723648" y="5033566"/>
                  <a:ext cx="272732" cy="387391"/>
                  <a:chOff x="3039210" y="4911867"/>
                  <a:chExt cx="207109" cy="294180"/>
                </a:xfrm>
              </p:grpSpPr>
              <p:sp>
                <p:nvSpPr>
                  <p:cNvPr id="51" name="Oval 50">
                    <a:extLst>
                      <a:ext uri="{FF2B5EF4-FFF2-40B4-BE49-F238E27FC236}">
                        <a16:creationId xmlns:a16="http://schemas.microsoft.com/office/drawing/2014/main" id="{7678B76A-A8E8-4830-98D9-4279CF79EED8}"/>
                      </a:ext>
                    </a:extLst>
                  </p:cNvPr>
                  <p:cNvSpPr>
                    <a:spLocks noChangeArrowheads="1"/>
                  </p:cNvSpPr>
                  <p:nvPr/>
                </p:nvSpPr>
                <p:spPr bwMode="auto">
                  <a:xfrm rot="20032149">
                    <a:off x="3039210" y="4911867"/>
                    <a:ext cx="119627" cy="119627"/>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52" name="Oval 51">
                    <a:extLst>
                      <a:ext uri="{FF2B5EF4-FFF2-40B4-BE49-F238E27FC236}">
                        <a16:creationId xmlns:a16="http://schemas.microsoft.com/office/drawing/2014/main" id="{D097FFDF-850D-440D-B154-F6A921292F17}"/>
                      </a:ext>
                    </a:extLst>
                  </p:cNvPr>
                  <p:cNvSpPr>
                    <a:spLocks noChangeArrowheads="1"/>
                  </p:cNvSpPr>
                  <p:nvPr/>
                </p:nvSpPr>
                <p:spPr bwMode="auto">
                  <a:xfrm rot="20032149">
                    <a:off x="3125434" y="5086420"/>
                    <a:ext cx="120885" cy="119627"/>
                  </a:xfrm>
                  <a:prstGeom prst="ellipse">
                    <a:avLst/>
                  </a:prstGeom>
                  <a:solidFill>
                    <a:schemeClr val="tx2">
                      <a:lumMod val="7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grpSp>
          <p:nvGrpSpPr>
            <p:cNvPr id="8" name="Group 7">
              <a:extLst>
                <a:ext uri="{FF2B5EF4-FFF2-40B4-BE49-F238E27FC236}">
                  <a16:creationId xmlns:a16="http://schemas.microsoft.com/office/drawing/2014/main" id="{7A2D1F27-E254-4D31-9267-78857416AF87}"/>
                </a:ext>
              </a:extLst>
            </p:cNvPr>
            <p:cNvGrpSpPr/>
            <p:nvPr/>
          </p:nvGrpSpPr>
          <p:grpSpPr>
            <a:xfrm>
              <a:off x="0" y="5120641"/>
              <a:ext cx="1449561" cy="1824829"/>
              <a:chOff x="770557" y="2900703"/>
              <a:chExt cx="3143497" cy="3957297"/>
            </a:xfrm>
          </p:grpSpPr>
          <p:grpSp>
            <p:nvGrpSpPr>
              <p:cNvPr id="28" name="Group 27">
                <a:extLst>
                  <a:ext uri="{FF2B5EF4-FFF2-40B4-BE49-F238E27FC236}">
                    <a16:creationId xmlns:a16="http://schemas.microsoft.com/office/drawing/2014/main" id="{CE0D0BEC-7936-4348-8540-43D2BC8D1189}"/>
                  </a:ext>
                </a:extLst>
              </p:cNvPr>
              <p:cNvGrpSpPr/>
              <p:nvPr/>
            </p:nvGrpSpPr>
            <p:grpSpPr>
              <a:xfrm>
                <a:off x="2495984" y="2900703"/>
                <a:ext cx="1307318" cy="3957297"/>
                <a:chOff x="2495984" y="2900703"/>
                <a:chExt cx="1307318" cy="3957297"/>
              </a:xfrm>
            </p:grpSpPr>
            <p:sp>
              <p:nvSpPr>
                <p:cNvPr id="41" name="Freeform 5">
                  <a:extLst>
                    <a:ext uri="{FF2B5EF4-FFF2-40B4-BE49-F238E27FC236}">
                      <a16:creationId xmlns:a16="http://schemas.microsoft.com/office/drawing/2014/main" id="{A5FAA4A8-A622-41C0-BE39-F6ACF1670BB6}"/>
                    </a:ext>
                  </a:extLst>
                </p:cNvPr>
                <p:cNvSpPr>
                  <a:spLocks/>
                </p:cNvSpPr>
                <p:nvPr/>
              </p:nvSpPr>
              <p:spPr bwMode="auto">
                <a:xfrm rot="277509" flipH="1">
                  <a:off x="2495984" y="2900703"/>
                  <a:ext cx="1307318" cy="3035015"/>
                </a:xfrm>
                <a:custGeom>
                  <a:avLst/>
                  <a:gdLst>
                    <a:gd name="T0" fmla="*/ 53 w 430"/>
                    <a:gd name="T1" fmla="*/ 946 h 1003"/>
                    <a:gd name="T2" fmla="*/ 63 w 430"/>
                    <a:gd name="T3" fmla="*/ 614 h 1003"/>
                    <a:gd name="T4" fmla="*/ 23 w 430"/>
                    <a:gd name="T5" fmla="*/ 409 h 1003"/>
                    <a:gd name="T6" fmla="*/ 38 w 430"/>
                    <a:gd name="T7" fmla="*/ 158 h 1003"/>
                    <a:gd name="T8" fmla="*/ 71 w 430"/>
                    <a:gd name="T9" fmla="*/ 250 h 1003"/>
                    <a:gd name="T10" fmla="*/ 77 w 430"/>
                    <a:gd name="T11" fmla="*/ 354 h 1003"/>
                    <a:gd name="T12" fmla="*/ 81 w 430"/>
                    <a:gd name="T13" fmla="*/ 357 h 1003"/>
                    <a:gd name="T14" fmla="*/ 84 w 430"/>
                    <a:gd name="T15" fmla="*/ 321 h 1003"/>
                    <a:gd name="T16" fmla="*/ 93 w 430"/>
                    <a:gd name="T17" fmla="*/ 71 h 1003"/>
                    <a:gd name="T18" fmla="*/ 121 w 430"/>
                    <a:gd name="T19" fmla="*/ 31 h 1003"/>
                    <a:gd name="T20" fmla="*/ 146 w 430"/>
                    <a:gd name="T21" fmla="*/ 80 h 1003"/>
                    <a:gd name="T22" fmla="*/ 147 w 430"/>
                    <a:gd name="T23" fmla="*/ 323 h 1003"/>
                    <a:gd name="T24" fmla="*/ 149 w 430"/>
                    <a:gd name="T25" fmla="*/ 327 h 1003"/>
                    <a:gd name="T26" fmla="*/ 154 w 430"/>
                    <a:gd name="T27" fmla="*/ 320 h 1003"/>
                    <a:gd name="T28" fmla="*/ 165 w 430"/>
                    <a:gd name="T29" fmla="*/ 50 h 1003"/>
                    <a:gd name="T30" fmla="*/ 197 w 430"/>
                    <a:gd name="T31" fmla="*/ 2 h 1003"/>
                    <a:gd name="T32" fmla="*/ 225 w 430"/>
                    <a:gd name="T33" fmla="*/ 54 h 1003"/>
                    <a:gd name="T34" fmla="*/ 222 w 430"/>
                    <a:gd name="T35" fmla="*/ 327 h 1003"/>
                    <a:gd name="T36" fmla="*/ 226 w 430"/>
                    <a:gd name="T37" fmla="*/ 332 h 1003"/>
                    <a:gd name="T38" fmla="*/ 230 w 430"/>
                    <a:gd name="T39" fmla="*/ 325 h 1003"/>
                    <a:gd name="T40" fmla="*/ 243 w 430"/>
                    <a:gd name="T41" fmla="*/ 84 h 1003"/>
                    <a:gd name="T42" fmla="*/ 265 w 430"/>
                    <a:gd name="T43" fmla="*/ 55 h 1003"/>
                    <a:gd name="T44" fmla="*/ 295 w 430"/>
                    <a:gd name="T45" fmla="*/ 94 h 1003"/>
                    <a:gd name="T46" fmla="*/ 300 w 430"/>
                    <a:gd name="T47" fmla="*/ 307 h 1003"/>
                    <a:gd name="T48" fmla="*/ 300 w 430"/>
                    <a:gd name="T49" fmla="*/ 323 h 1003"/>
                    <a:gd name="T50" fmla="*/ 305 w 430"/>
                    <a:gd name="T51" fmla="*/ 410 h 1003"/>
                    <a:gd name="T52" fmla="*/ 326 w 430"/>
                    <a:gd name="T53" fmla="*/ 375 h 1003"/>
                    <a:gd name="T54" fmla="*/ 386 w 430"/>
                    <a:gd name="T55" fmla="*/ 306 h 1003"/>
                    <a:gd name="T56" fmla="*/ 429 w 430"/>
                    <a:gd name="T57" fmla="*/ 311 h 1003"/>
                    <a:gd name="T58" fmla="*/ 422 w 430"/>
                    <a:gd name="T59" fmla="*/ 335 h 1003"/>
                    <a:gd name="T60" fmla="*/ 397 w 430"/>
                    <a:gd name="T61" fmla="*/ 377 h 1003"/>
                    <a:gd name="T62" fmla="*/ 371 w 430"/>
                    <a:gd name="T63" fmla="*/ 431 h 1003"/>
                    <a:gd name="T64" fmla="*/ 340 w 430"/>
                    <a:gd name="T65" fmla="*/ 503 h 1003"/>
                    <a:gd name="T66" fmla="*/ 301 w 430"/>
                    <a:gd name="T67" fmla="*/ 584 h 1003"/>
                    <a:gd name="T68" fmla="*/ 265 w 430"/>
                    <a:gd name="T69" fmla="*/ 637 h 1003"/>
                    <a:gd name="T70" fmla="*/ 252 w 430"/>
                    <a:gd name="T71" fmla="*/ 1003 h 1003"/>
                    <a:gd name="T72" fmla="*/ 53 w 430"/>
                    <a:gd name="T73" fmla="*/ 946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 h="1003">
                      <a:moveTo>
                        <a:pt x="53" y="946"/>
                      </a:moveTo>
                      <a:cubicBezTo>
                        <a:pt x="60" y="941"/>
                        <a:pt x="63" y="614"/>
                        <a:pt x="63" y="614"/>
                      </a:cubicBezTo>
                      <a:cubicBezTo>
                        <a:pt x="63" y="614"/>
                        <a:pt x="18" y="565"/>
                        <a:pt x="23" y="409"/>
                      </a:cubicBezTo>
                      <a:cubicBezTo>
                        <a:pt x="23" y="409"/>
                        <a:pt x="0" y="185"/>
                        <a:pt x="38" y="158"/>
                      </a:cubicBezTo>
                      <a:cubicBezTo>
                        <a:pt x="38" y="158"/>
                        <a:pt x="70" y="137"/>
                        <a:pt x="71" y="250"/>
                      </a:cubicBezTo>
                      <a:cubicBezTo>
                        <a:pt x="77" y="354"/>
                        <a:pt x="77" y="354"/>
                        <a:pt x="77" y="354"/>
                      </a:cubicBezTo>
                      <a:cubicBezTo>
                        <a:pt x="81" y="357"/>
                        <a:pt x="81" y="357"/>
                        <a:pt x="81" y="357"/>
                      </a:cubicBezTo>
                      <a:cubicBezTo>
                        <a:pt x="84" y="321"/>
                        <a:pt x="84" y="321"/>
                        <a:pt x="84" y="321"/>
                      </a:cubicBezTo>
                      <a:cubicBezTo>
                        <a:pt x="93" y="71"/>
                        <a:pt x="93" y="71"/>
                        <a:pt x="93" y="71"/>
                      </a:cubicBezTo>
                      <a:cubicBezTo>
                        <a:pt x="93" y="71"/>
                        <a:pt x="98" y="31"/>
                        <a:pt x="121" y="31"/>
                      </a:cubicBezTo>
                      <a:cubicBezTo>
                        <a:pt x="144" y="32"/>
                        <a:pt x="146" y="80"/>
                        <a:pt x="146" y="80"/>
                      </a:cubicBezTo>
                      <a:cubicBezTo>
                        <a:pt x="147" y="323"/>
                        <a:pt x="147" y="323"/>
                        <a:pt x="147" y="323"/>
                      </a:cubicBezTo>
                      <a:cubicBezTo>
                        <a:pt x="149" y="327"/>
                        <a:pt x="149" y="327"/>
                        <a:pt x="149" y="327"/>
                      </a:cubicBezTo>
                      <a:cubicBezTo>
                        <a:pt x="154" y="320"/>
                        <a:pt x="154" y="320"/>
                        <a:pt x="154" y="320"/>
                      </a:cubicBezTo>
                      <a:cubicBezTo>
                        <a:pt x="165" y="50"/>
                        <a:pt x="165" y="50"/>
                        <a:pt x="165" y="50"/>
                      </a:cubicBezTo>
                      <a:cubicBezTo>
                        <a:pt x="165" y="50"/>
                        <a:pt x="168" y="4"/>
                        <a:pt x="197" y="2"/>
                      </a:cubicBezTo>
                      <a:cubicBezTo>
                        <a:pt x="226" y="0"/>
                        <a:pt x="225" y="54"/>
                        <a:pt x="225" y="54"/>
                      </a:cubicBezTo>
                      <a:cubicBezTo>
                        <a:pt x="222" y="327"/>
                        <a:pt x="222" y="327"/>
                        <a:pt x="222" y="327"/>
                      </a:cubicBezTo>
                      <a:cubicBezTo>
                        <a:pt x="226" y="332"/>
                        <a:pt x="226" y="332"/>
                        <a:pt x="226" y="332"/>
                      </a:cubicBezTo>
                      <a:cubicBezTo>
                        <a:pt x="230" y="325"/>
                        <a:pt x="230" y="325"/>
                        <a:pt x="230" y="325"/>
                      </a:cubicBezTo>
                      <a:cubicBezTo>
                        <a:pt x="243" y="84"/>
                        <a:pt x="243" y="84"/>
                        <a:pt x="243" y="84"/>
                      </a:cubicBezTo>
                      <a:cubicBezTo>
                        <a:pt x="243" y="84"/>
                        <a:pt x="241" y="57"/>
                        <a:pt x="265" y="55"/>
                      </a:cubicBezTo>
                      <a:cubicBezTo>
                        <a:pt x="298" y="53"/>
                        <a:pt x="295" y="94"/>
                        <a:pt x="295" y="94"/>
                      </a:cubicBezTo>
                      <a:cubicBezTo>
                        <a:pt x="300" y="307"/>
                        <a:pt x="300" y="307"/>
                        <a:pt x="300" y="307"/>
                      </a:cubicBezTo>
                      <a:cubicBezTo>
                        <a:pt x="301" y="312"/>
                        <a:pt x="300" y="318"/>
                        <a:pt x="300" y="323"/>
                      </a:cubicBezTo>
                      <a:cubicBezTo>
                        <a:pt x="297" y="354"/>
                        <a:pt x="288" y="457"/>
                        <a:pt x="305" y="410"/>
                      </a:cubicBezTo>
                      <a:cubicBezTo>
                        <a:pt x="326" y="375"/>
                        <a:pt x="326" y="375"/>
                        <a:pt x="326" y="375"/>
                      </a:cubicBezTo>
                      <a:cubicBezTo>
                        <a:pt x="326" y="375"/>
                        <a:pt x="358" y="330"/>
                        <a:pt x="386" y="306"/>
                      </a:cubicBezTo>
                      <a:cubicBezTo>
                        <a:pt x="386" y="306"/>
                        <a:pt x="430" y="274"/>
                        <a:pt x="429" y="311"/>
                      </a:cubicBezTo>
                      <a:cubicBezTo>
                        <a:pt x="429" y="319"/>
                        <a:pt x="426" y="328"/>
                        <a:pt x="422" y="335"/>
                      </a:cubicBezTo>
                      <a:cubicBezTo>
                        <a:pt x="397" y="377"/>
                        <a:pt x="397" y="377"/>
                        <a:pt x="397" y="377"/>
                      </a:cubicBezTo>
                      <a:cubicBezTo>
                        <a:pt x="371" y="431"/>
                        <a:pt x="371" y="431"/>
                        <a:pt x="371" y="431"/>
                      </a:cubicBezTo>
                      <a:cubicBezTo>
                        <a:pt x="358" y="466"/>
                        <a:pt x="348" y="492"/>
                        <a:pt x="340" y="503"/>
                      </a:cubicBezTo>
                      <a:cubicBezTo>
                        <a:pt x="325" y="526"/>
                        <a:pt x="321" y="558"/>
                        <a:pt x="301" y="584"/>
                      </a:cubicBezTo>
                      <a:cubicBezTo>
                        <a:pt x="272" y="622"/>
                        <a:pt x="265" y="637"/>
                        <a:pt x="265" y="637"/>
                      </a:cubicBezTo>
                      <a:cubicBezTo>
                        <a:pt x="252" y="1003"/>
                        <a:pt x="252" y="1003"/>
                        <a:pt x="252" y="1003"/>
                      </a:cubicBezTo>
                      <a:cubicBezTo>
                        <a:pt x="53" y="946"/>
                        <a:pt x="53" y="946"/>
                        <a:pt x="53" y="946"/>
                      </a:cubicBezTo>
                    </a:path>
                  </a:pathLst>
                </a:custGeom>
                <a:solidFill>
                  <a:srgbClr val="F3B775"/>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2" name="Freeform: Shape 41">
                  <a:extLst>
                    <a:ext uri="{FF2B5EF4-FFF2-40B4-BE49-F238E27FC236}">
                      <a16:creationId xmlns:a16="http://schemas.microsoft.com/office/drawing/2014/main" id="{22DD13B0-DF40-4CED-A8DA-44F06E32AA71}"/>
                    </a:ext>
                  </a:extLst>
                </p:cNvPr>
                <p:cNvSpPr/>
                <p:nvPr/>
              </p:nvSpPr>
              <p:spPr>
                <a:xfrm>
                  <a:off x="2638663" y="4924198"/>
                  <a:ext cx="1005791" cy="1933802"/>
                </a:xfrm>
                <a:custGeom>
                  <a:avLst/>
                  <a:gdLst>
                    <a:gd name="connsiteX0" fmla="*/ 268459 w 1005791"/>
                    <a:gd name="connsiteY0" fmla="*/ 0 h 1933802"/>
                    <a:gd name="connsiteX1" fmla="*/ 1005791 w 1005791"/>
                    <a:gd name="connsiteY1" fmla="*/ 59329 h 1933802"/>
                    <a:gd name="connsiteX2" fmla="*/ 969936 w 1005791"/>
                    <a:gd name="connsiteY2" fmla="*/ 1933802 h 1933802"/>
                    <a:gd name="connsiteX3" fmla="*/ 0 w 1005791"/>
                    <a:gd name="connsiteY3" fmla="*/ 1933802 h 1933802"/>
                    <a:gd name="connsiteX4" fmla="*/ 268459 w 1005791"/>
                    <a:gd name="connsiteY4" fmla="*/ 0 h 19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91" h="1933802">
                      <a:moveTo>
                        <a:pt x="268459" y="0"/>
                      </a:moveTo>
                      <a:lnTo>
                        <a:pt x="1005791" y="59329"/>
                      </a:lnTo>
                      <a:lnTo>
                        <a:pt x="969936" y="1933802"/>
                      </a:lnTo>
                      <a:lnTo>
                        <a:pt x="0" y="1933802"/>
                      </a:lnTo>
                      <a:lnTo>
                        <a:pt x="268459"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43" name="Group 42">
                  <a:extLst>
                    <a:ext uri="{FF2B5EF4-FFF2-40B4-BE49-F238E27FC236}">
                      <a16:creationId xmlns:a16="http://schemas.microsoft.com/office/drawing/2014/main" id="{ED1F274B-C782-410C-B6F6-DEE2B42C123B}"/>
                    </a:ext>
                  </a:extLst>
                </p:cNvPr>
                <p:cNvGrpSpPr/>
                <p:nvPr/>
              </p:nvGrpSpPr>
              <p:grpSpPr>
                <a:xfrm rot="20241002" flipH="1">
                  <a:off x="3389473" y="5100418"/>
                  <a:ext cx="201629" cy="286397"/>
                  <a:chOff x="3039210" y="4911867"/>
                  <a:chExt cx="207109" cy="294180"/>
                </a:xfrm>
                <a:solidFill>
                  <a:schemeClr val="tx1">
                    <a:lumMod val="75000"/>
                    <a:lumOff val="25000"/>
                  </a:schemeClr>
                </a:solidFill>
              </p:grpSpPr>
              <p:sp>
                <p:nvSpPr>
                  <p:cNvPr id="44" name="Oval 43">
                    <a:extLst>
                      <a:ext uri="{FF2B5EF4-FFF2-40B4-BE49-F238E27FC236}">
                        <a16:creationId xmlns:a16="http://schemas.microsoft.com/office/drawing/2014/main" id="{6F6B95B2-8F0D-4F71-BF89-391CC10182B7}"/>
                      </a:ext>
                    </a:extLst>
                  </p:cNvPr>
                  <p:cNvSpPr>
                    <a:spLocks noChangeArrowheads="1"/>
                  </p:cNvSpPr>
                  <p:nvPr/>
                </p:nvSpPr>
                <p:spPr bwMode="auto">
                  <a:xfrm rot="20032149">
                    <a:off x="3039210" y="4911867"/>
                    <a:ext cx="119627" cy="119627"/>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5" name="Oval 44">
                    <a:extLst>
                      <a:ext uri="{FF2B5EF4-FFF2-40B4-BE49-F238E27FC236}">
                        <a16:creationId xmlns:a16="http://schemas.microsoft.com/office/drawing/2014/main" id="{EAA31779-DAD3-4224-8592-01EF606D1956}"/>
                      </a:ext>
                    </a:extLst>
                  </p:cNvPr>
                  <p:cNvSpPr>
                    <a:spLocks noChangeArrowheads="1"/>
                  </p:cNvSpPr>
                  <p:nvPr/>
                </p:nvSpPr>
                <p:spPr bwMode="auto">
                  <a:xfrm rot="20032149">
                    <a:off x="3125434" y="5086420"/>
                    <a:ext cx="120885" cy="119627"/>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nvGrpSpPr>
              <p:cNvPr id="29" name="Group 28">
                <a:extLst>
                  <a:ext uri="{FF2B5EF4-FFF2-40B4-BE49-F238E27FC236}">
                    <a16:creationId xmlns:a16="http://schemas.microsoft.com/office/drawing/2014/main" id="{D838C967-474A-45B5-9306-01F7564245FD}"/>
                  </a:ext>
                </a:extLst>
              </p:cNvPr>
              <p:cNvGrpSpPr/>
              <p:nvPr/>
            </p:nvGrpSpPr>
            <p:grpSpPr>
              <a:xfrm>
                <a:off x="770557" y="3012665"/>
                <a:ext cx="3143497" cy="3845335"/>
                <a:chOff x="770557" y="3012665"/>
                <a:chExt cx="3143497" cy="3845335"/>
              </a:xfrm>
            </p:grpSpPr>
            <p:grpSp>
              <p:nvGrpSpPr>
                <p:cNvPr id="30" name="Group 29">
                  <a:extLst>
                    <a:ext uri="{FF2B5EF4-FFF2-40B4-BE49-F238E27FC236}">
                      <a16:creationId xmlns:a16="http://schemas.microsoft.com/office/drawing/2014/main" id="{2A1100F3-8A0D-4DA8-B4D4-6C07B3BC9A81}"/>
                    </a:ext>
                  </a:extLst>
                </p:cNvPr>
                <p:cNvGrpSpPr/>
                <p:nvPr/>
              </p:nvGrpSpPr>
              <p:grpSpPr>
                <a:xfrm rot="277509" flipH="1">
                  <a:off x="1832433" y="3012665"/>
                  <a:ext cx="2081621" cy="2809479"/>
                  <a:chOff x="4238626" y="2203722"/>
                  <a:chExt cx="3435218" cy="4636371"/>
                </a:xfrm>
              </p:grpSpPr>
              <p:sp>
                <p:nvSpPr>
                  <p:cNvPr id="35" name="Freeform 13">
                    <a:extLst>
                      <a:ext uri="{FF2B5EF4-FFF2-40B4-BE49-F238E27FC236}">
                        <a16:creationId xmlns:a16="http://schemas.microsoft.com/office/drawing/2014/main" id="{A4788539-BC19-4AA2-B42D-921762245C81}"/>
                      </a:ext>
                    </a:extLst>
                  </p:cNvPr>
                  <p:cNvSpPr>
                    <a:spLocks/>
                  </p:cNvSpPr>
                  <p:nvPr/>
                </p:nvSpPr>
                <p:spPr bwMode="auto">
                  <a:xfrm>
                    <a:off x="4296905" y="2203722"/>
                    <a:ext cx="3376939" cy="4636371"/>
                  </a:xfrm>
                  <a:custGeom>
                    <a:avLst/>
                    <a:gdLst>
                      <a:gd name="T0" fmla="*/ 519 w 684"/>
                      <a:gd name="T1" fmla="*/ 451 h 903"/>
                      <a:gd name="T2" fmla="*/ 520 w 684"/>
                      <a:gd name="T3" fmla="*/ 392 h 903"/>
                      <a:gd name="T4" fmla="*/ 470 w 684"/>
                      <a:gd name="T5" fmla="*/ 181 h 903"/>
                      <a:gd name="T6" fmla="*/ 469 w 684"/>
                      <a:gd name="T7" fmla="*/ 111 h 903"/>
                      <a:gd name="T8" fmla="*/ 418 w 684"/>
                      <a:gd name="T9" fmla="*/ 223 h 903"/>
                      <a:gd name="T10" fmla="*/ 426 w 684"/>
                      <a:gd name="T11" fmla="*/ 311 h 903"/>
                      <a:gd name="T12" fmla="*/ 427 w 684"/>
                      <a:gd name="T13" fmla="*/ 319 h 903"/>
                      <a:gd name="T14" fmla="*/ 425 w 684"/>
                      <a:gd name="T15" fmla="*/ 317 h 903"/>
                      <a:gd name="T16" fmla="*/ 372 w 684"/>
                      <a:gd name="T17" fmla="*/ 260 h 903"/>
                      <a:gd name="T18" fmla="*/ 324 w 684"/>
                      <a:gd name="T19" fmla="*/ 194 h 903"/>
                      <a:gd name="T20" fmla="*/ 193 w 684"/>
                      <a:gd name="T21" fmla="*/ 33 h 903"/>
                      <a:gd name="T22" fmla="*/ 145 w 684"/>
                      <a:gd name="T23" fmla="*/ 22 h 903"/>
                      <a:gd name="T24" fmla="*/ 146 w 684"/>
                      <a:gd name="T25" fmla="*/ 58 h 903"/>
                      <a:gd name="T26" fmla="*/ 288 w 684"/>
                      <a:gd name="T27" fmla="*/ 254 h 903"/>
                      <a:gd name="T28" fmla="*/ 289 w 684"/>
                      <a:gd name="T29" fmla="*/ 262 h 903"/>
                      <a:gd name="T30" fmla="*/ 282 w 684"/>
                      <a:gd name="T31" fmla="*/ 260 h 903"/>
                      <a:gd name="T32" fmla="*/ 113 w 684"/>
                      <a:gd name="T33" fmla="*/ 46 h 903"/>
                      <a:gd name="T34" fmla="*/ 59 w 684"/>
                      <a:gd name="T35" fmla="*/ 24 h 903"/>
                      <a:gd name="T36" fmla="*/ 64 w 684"/>
                      <a:gd name="T37" fmla="*/ 81 h 903"/>
                      <a:gd name="T38" fmla="*/ 225 w 684"/>
                      <a:gd name="T39" fmla="*/ 298 h 903"/>
                      <a:gd name="T40" fmla="*/ 226 w 684"/>
                      <a:gd name="T41" fmla="*/ 306 h 903"/>
                      <a:gd name="T42" fmla="*/ 221 w 684"/>
                      <a:gd name="T43" fmla="*/ 304 h 903"/>
                      <a:gd name="T44" fmla="*/ 68 w 684"/>
                      <a:gd name="T45" fmla="*/ 117 h 903"/>
                      <a:gd name="T46" fmla="*/ 18 w 684"/>
                      <a:gd name="T47" fmla="*/ 94 h 903"/>
                      <a:gd name="T48" fmla="*/ 21 w 684"/>
                      <a:gd name="T49" fmla="*/ 142 h 903"/>
                      <a:gd name="T50" fmla="*/ 171 w 684"/>
                      <a:gd name="T51" fmla="*/ 343 h 903"/>
                      <a:gd name="T52" fmla="*/ 192 w 684"/>
                      <a:gd name="T53" fmla="*/ 373 h 903"/>
                      <a:gd name="T54" fmla="*/ 186 w 684"/>
                      <a:gd name="T55" fmla="*/ 372 h 903"/>
                      <a:gd name="T56" fmla="*/ 117 w 684"/>
                      <a:gd name="T57" fmla="*/ 295 h 903"/>
                      <a:gd name="T58" fmla="*/ 33 w 684"/>
                      <a:gd name="T59" fmla="*/ 245 h 903"/>
                      <a:gd name="T60" fmla="*/ 179 w 684"/>
                      <a:gd name="T61" fmla="*/ 449 h 903"/>
                      <a:gd name="T62" fmla="*/ 326 w 684"/>
                      <a:gd name="T63" fmla="*/ 603 h 903"/>
                      <a:gd name="T64" fmla="*/ 407 w 684"/>
                      <a:gd name="T65" fmla="*/ 903 h 903"/>
                      <a:gd name="T66" fmla="*/ 684 w 684"/>
                      <a:gd name="T67" fmla="*/ 851 h 903"/>
                      <a:gd name="T68" fmla="*/ 520 w 684"/>
                      <a:gd name="T69" fmla="*/ 495 h 903"/>
                      <a:gd name="T70" fmla="*/ 520 w 684"/>
                      <a:gd name="T71" fmla="*/ 480 h 903"/>
                      <a:gd name="T72" fmla="*/ 519 w 684"/>
                      <a:gd name="T73" fmla="*/ 451 h 903"/>
                      <a:gd name="connsiteX0" fmla="*/ 7432 w 9928"/>
                      <a:gd name="connsiteY0" fmla="*/ 4835 h 10280"/>
                      <a:gd name="connsiteX1" fmla="*/ 7446 w 9928"/>
                      <a:gd name="connsiteY1" fmla="*/ 4182 h 10280"/>
                      <a:gd name="connsiteX2" fmla="*/ 6715 w 9928"/>
                      <a:gd name="connsiteY2" fmla="*/ 1845 h 10280"/>
                      <a:gd name="connsiteX3" fmla="*/ 6701 w 9928"/>
                      <a:gd name="connsiteY3" fmla="*/ 1070 h 10280"/>
                      <a:gd name="connsiteX4" fmla="*/ 5955 w 9928"/>
                      <a:gd name="connsiteY4" fmla="*/ 2311 h 10280"/>
                      <a:gd name="connsiteX5" fmla="*/ 6072 w 9928"/>
                      <a:gd name="connsiteY5" fmla="*/ 3285 h 10280"/>
                      <a:gd name="connsiteX6" fmla="*/ 6087 w 9928"/>
                      <a:gd name="connsiteY6" fmla="*/ 3374 h 10280"/>
                      <a:gd name="connsiteX7" fmla="*/ 6057 w 9928"/>
                      <a:gd name="connsiteY7" fmla="*/ 3352 h 10280"/>
                      <a:gd name="connsiteX8" fmla="*/ 5283 w 9928"/>
                      <a:gd name="connsiteY8" fmla="*/ 2720 h 10280"/>
                      <a:gd name="connsiteX9" fmla="*/ 4581 w 9928"/>
                      <a:gd name="connsiteY9" fmla="*/ 1989 h 10280"/>
                      <a:gd name="connsiteX10" fmla="*/ 2666 w 9928"/>
                      <a:gd name="connsiteY10" fmla="*/ 206 h 10280"/>
                      <a:gd name="connsiteX11" fmla="*/ 1964 w 9928"/>
                      <a:gd name="connsiteY11" fmla="*/ 85 h 10280"/>
                      <a:gd name="connsiteX12" fmla="*/ 1979 w 9928"/>
                      <a:gd name="connsiteY12" fmla="*/ 483 h 10280"/>
                      <a:gd name="connsiteX13" fmla="*/ 4055 w 9928"/>
                      <a:gd name="connsiteY13" fmla="*/ 2654 h 10280"/>
                      <a:gd name="connsiteX14" fmla="*/ 4069 w 9928"/>
                      <a:gd name="connsiteY14" fmla="*/ 2742 h 10280"/>
                      <a:gd name="connsiteX15" fmla="*/ 3967 w 9928"/>
                      <a:gd name="connsiteY15" fmla="*/ 2720 h 10280"/>
                      <a:gd name="connsiteX16" fmla="*/ 1496 w 9928"/>
                      <a:gd name="connsiteY16" fmla="*/ 350 h 10280"/>
                      <a:gd name="connsiteX17" fmla="*/ 707 w 9928"/>
                      <a:gd name="connsiteY17" fmla="*/ 107 h 10280"/>
                      <a:gd name="connsiteX18" fmla="*/ 780 w 9928"/>
                      <a:gd name="connsiteY18" fmla="*/ 738 h 10280"/>
                      <a:gd name="connsiteX19" fmla="*/ 3133 w 9928"/>
                      <a:gd name="connsiteY19" fmla="*/ 3141 h 10280"/>
                      <a:gd name="connsiteX20" fmla="*/ 3148 w 9928"/>
                      <a:gd name="connsiteY20" fmla="*/ 3230 h 10280"/>
                      <a:gd name="connsiteX21" fmla="*/ 3075 w 9928"/>
                      <a:gd name="connsiteY21" fmla="*/ 3208 h 10280"/>
                      <a:gd name="connsiteX22" fmla="*/ 838 w 9928"/>
                      <a:gd name="connsiteY22" fmla="*/ 1137 h 10280"/>
                      <a:gd name="connsiteX23" fmla="*/ 107 w 9928"/>
                      <a:gd name="connsiteY23" fmla="*/ 882 h 10280"/>
                      <a:gd name="connsiteX24" fmla="*/ 151 w 9928"/>
                      <a:gd name="connsiteY24" fmla="*/ 1414 h 10280"/>
                      <a:gd name="connsiteX25" fmla="*/ 2344 w 9928"/>
                      <a:gd name="connsiteY25" fmla="*/ 3639 h 10280"/>
                      <a:gd name="connsiteX26" fmla="*/ 2651 w 9928"/>
                      <a:gd name="connsiteY26" fmla="*/ 3972 h 10280"/>
                      <a:gd name="connsiteX27" fmla="*/ 2563 w 9928"/>
                      <a:gd name="connsiteY27" fmla="*/ 3961 h 10280"/>
                      <a:gd name="connsiteX28" fmla="*/ 1555 w 9928"/>
                      <a:gd name="connsiteY28" fmla="*/ 3108 h 10280"/>
                      <a:gd name="connsiteX29" fmla="*/ 326 w 9928"/>
                      <a:gd name="connsiteY29" fmla="*/ 2554 h 10280"/>
                      <a:gd name="connsiteX30" fmla="*/ 2461 w 9928"/>
                      <a:gd name="connsiteY30" fmla="*/ 4813 h 10280"/>
                      <a:gd name="connsiteX31" fmla="*/ 4610 w 9928"/>
                      <a:gd name="connsiteY31" fmla="*/ 6519 h 10280"/>
                      <a:gd name="connsiteX32" fmla="*/ 6862 w 9928"/>
                      <a:gd name="connsiteY32" fmla="*/ 10280 h 10280"/>
                      <a:gd name="connsiteX33" fmla="*/ 9844 w 9928"/>
                      <a:gd name="connsiteY33" fmla="*/ 9265 h 10280"/>
                      <a:gd name="connsiteX34" fmla="*/ 7446 w 9928"/>
                      <a:gd name="connsiteY34" fmla="*/ 5323 h 10280"/>
                      <a:gd name="connsiteX35" fmla="*/ 7446 w 9928"/>
                      <a:gd name="connsiteY35" fmla="*/ 5157 h 10280"/>
                      <a:gd name="connsiteX36" fmla="*/ 7432 w 9928"/>
                      <a:gd name="connsiteY36" fmla="*/ 4835 h 10280"/>
                      <a:gd name="connsiteX0" fmla="*/ 7486 w 9917"/>
                      <a:gd name="connsiteY0" fmla="*/ 4703 h 10000"/>
                      <a:gd name="connsiteX1" fmla="*/ 7500 w 9917"/>
                      <a:gd name="connsiteY1" fmla="*/ 4068 h 10000"/>
                      <a:gd name="connsiteX2" fmla="*/ 6764 w 9917"/>
                      <a:gd name="connsiteY2" fmla="*/ 1795 h 10000"/>
                      <a:gd name="connsiteX3" fmla="*/ 6750 w 9917"/>
                      <a:gd name="connsiteY3" fmla="*/ 1041 h 10000"/>
                      <a:gd name="connsiteX4" fmla="*/ 5998 w 9917"/>
                      <a:gd name="connsiteY4" fmla="*/ 2248 h 10000"/>
                      <a:gd name="connsiteX5" fmla="*/ 6116 w 9917"/>
                      <a:gd name="connsiteY5" fmla="*/ 3196 h 10000"/>
                      <a:gd name="connsiteX6" fmla="*/ 6131 w 9917"/>
                      <a:gd name="connsiteY6" fmla="*/ 3282 h 10000"/>
                      <a:gd name="connsiteX7" fmla="*/ 6101 w 9917"/>
                      <a:gd name="connsiteY7" fmla="*/ 3261 h 10000"/>
                      <a:gd name="connsiteX8" fmla="*/ 5321 w 9917"/>
                      <a:gd name="connsiteY8" fmla="*/ 2646 h 10000"/>
                      <a:gd name="connsiteX9" fmla="*/ 4614 w 9917"/>
                      <a:gd name="connsiteY9" fmla="*/ 1935 h 10000"/>
                      <a:gd name="connsiteX10" fmla="*/ 2685 w 9917"/>
                      <a:gd name="connsiteY10" fmla="*/ 200 h 10000"/>
                      <a:gd name="connsiteX11" fmla="*/ 1978 w 9917"/>
                      <a:gd name="connsiteY11" fmla="*/ 83 h 10000"/>
                      <a:gd name="connsiteX12" fmla="*/ 1993 w 9917"/>
                      <a:gd name="connsiteY12" fmla="*/ 470 h 10000"/>
                      <a:gd name="connsiteX13" fmla="*/ 4084 w 9917"/>
                      <a:gd name="connsiteY13" fmla="*/ 2582 h 10000"/>
                      <a:gd name="connsiteX14" fmla="*/ 4099 w 9917"/>
                      <a:gd name="connsiteY14" fmla="*/ 2667 h 10000"/>
                      <a:gd name="connsiteX15" fmla="*/ 3996 w 9917"/>
                      <a:gd name="connsiteY15" fmla="*/ 2646 h 10000"/>
                      <a:gd name="connsiteX16" fmla="*/ 1507 w 9917"/>
                      <a:gd name="connsiteY16" fmla="*/ 340 h 10000"/>
                      <a:gd name="connsiteX17" fmla="*/ 712 w 9917"/>
                      <a:gd name="connsiteY17" fmla="*/ 104 h 10000"/>
                      <a:gd name="connsiteX18" fmla="*/ 786 w 9917"/>
                      <a:gd name="connsiteY18" fmla="*/ 718 h 10000"/>
                      <a:gd name="connsiteX19" fmla="*/ 3156 w 9917"/>
                      <a:gd name="connsiteY19" fmla="*/ 3055 h 10000"/>
                      <a:gd name="connsiteX20" fmla="*/ 3171 w 9917"/>
                      <a:gd name="connsiteY20" fmla="*/ 3142 h 10000"/>
                      <a:gd name="connsiteX21" fmla="*/ 3097 w 9917"/>
                      <a:gd name="connsiteY21" fmla="*/ 3121 h 10000"/>
                      <a:gd name="connsiteX22" fmla="*/ 844 w 9917"/>
                      <a:gd name="connsiteY22" fmla="*/ 1106 h 10000"/>
                      <a:gd name="connsiteX23" fmla="*/ 108 w 9917"/>
                      <a:gd name="connsiteY23" fmla="*/ 858 h 10000"/>
                      <a:gd name="connsiteX24" fmla="*/ 152 w 9917"/>
                      <a:gd name="connsiteY24" fmla="*/ 1375 h 10000"/>
                      <a:gd name="connsiteX25" fmla="*/ 2361 w 9917"/>
                      <a:gd name="connsiteY25" fmla="*/ 3540 h 10000"/>
                      <a:gd name="connsiteX26" fmla="*/ 2670 w 9917"/>
                      <a:gd name="connsiteY26" fmla="*/ 3864 h 10000"/>
                      <a:gd name="connsiteX27" fmla="*/ 2582 w 9917"/>
                      <a:gd name="connsiteY27" fmla="*/ 3853 h 10000"/>
                      <a:gd name="connsiteX28" fmla="*/ 1566 w 9917"/>
                      <a:gd name="connsiteY28" fmla="*/ 3023 h 10000"/>
                      <a:gd name="connsiteX29" fmla="*/ 328 w 9917"/>
                      <a:gd name="connsiteY29" fmla="*/ 2484 h 10000"/>
                      <a:gd name="connsiteX30" fmla="*/ 2479 w 9917"/>
                      <a:gd name="connsiteY30" fmla="*/ 4682 h 10000"/>
                      <a:gd name="connsiteX31" fmla="*/ 4643 w 9917"/>
                      <a:gd name="connsiteY31" fmla="*/ 6341 h 10000"/>
                      <a:gd name="connsiteX32" fmla="*/ 6912 w 9917"/>
                      <a:gd name="connsiteY32" fmla="*/ 10000 h 10000"/>
                      <a:gd name="connsiteX33" fmla="*/ 9915 w 9917"/>
                      <a:gd name="connsiteY33" fmla="*/ 9013 h 10000"/>
                      <a:gd name="connsiteX34" fmla="*/ 7500 w 9917"/>
                      <a:gd name="connsiteY34" fmla="*/ 5178 h 10000"/>
                      <a:gd name="connsiteX35" fmla="*/ 7500 w 9917"/>
                      <a:gd name="connsiteY35" fmla="*/ 5017 h 10000"/>
                      <a:gd name="connsiteX36" fmla="*/ 7486 w 9917"/>
                      <a:gd name="connsiteY36" fmla="*/ 4703 h 10000"/>
                      <a:gd name="connsiteX0" fmla="*/ 7549 w 10000"/>
                      <a:gd name="connsiteY0" fmla="*/ 4703 h 10000"/>
                      <a:gd name="connsiteX1" fmla="*/ 7563 w 10000"/>
                      <a:gd name="connsiteY1" fmla="*/ 4068 h 10000"/>
                      <a:gd name="connsiteX2" fmla="*/ 6821 w 10000"/>
                      <a:gd name="connsiteY2" fmla="*/ 1795 h 10000"/>
                      <a:gd name="connsiteX3" fmla="*/ 6806 w 10000"/>
                      <a:gd name="connsiteY3" fmla="*/ 1041 h 10000"/>
                      <a:gd name="connsiteX4" fmla="*/ 6048 w 10000"/>
                      <a:gd name="connsiteY4" fmla="*/ 2248 h 10000"/>
                      <a:gd name="connsiteX5" fmla="*/ 6167 w 10000"/>
                      <a:gd name="connsiteY5" fmla="*/ 3196 h 10000"/>
                      <a:gd name="connsiteX6" fmla="*/ 6182 w 10000"/>
                      <a:gd name="connsiteY6" fmla="*/ 3282 h 10000"/>
                      <a:gd name="connsiteX7" fmla="*/ 6152 w 10000"/>
                      <a:gd name="connsiteY7" fmla="*/ 3261 h 10000"/>
                      <a:gd name="connsiteX8" fmla="*/ 5366 w 10000"/>
                      <a:gd name="connsiteY8" fmla="*/ 2646 h 10000"/>
                      <a:gd name="connsiteX9" fmla="*/ 4653 w 10000"/>
                      <a:gd name="connsiteY9" fmla="*/ 1935 h 10000"/>
                      <a:gd name="connsiteX10" fmla="*/ 2707 w 10000"/>
                      <a:gd name="connsiteY10" fmla="*/ 200 h 10000"/>
                      <a:gd name="connsiteX11" fmla="*/ 1995 w 10000"/>
                      <a:gd name="connsiteY11" fmla="*/ 83 h 10000"/>
                      <a:gd name="connsiteX12" fmla="*/ 2010 w 10000"/>
                      <a:gd name="connsiteY12" fmla="*/ 470 h 10000"/>
                      <a:gd name="connsiteX13" fmla="*/ 4118 w 10000"/>
                      <a:gd name="connsiteY13" fmla="*/ 2582 h 10000"/>
                      <a:gd name="connsiteX14" fmla="*/ 4133 w 10000"/>
                      <a:gd name="connsiteY14" fmla="*/ 2667 h 10000"/>
                      <a:gd name="connsiteX15" fmla="*/ 4029 w 10000"/>
                      <a:gd name="connsiteY15" fmla="*/ 2646 h 10000"/>
                      <a:gd name="connsiteX16" fmla="*/ 1520 w 10000"/>
                      <a:gd name="connsiteY16" fmla="*/ 340 h 10000"/>
                      <a:gd name="connsiteX17" fmla="*/ 718 w 10000"/>
                      <a:gd name="connsiteY17" fmla="*/ 104 h 10000"/>
                      <a:gd name="connsiteX18" fmla="*/ 793 w 10000"/>
                      <a:gd name="connsiteY18" fmla="*/ 718 h 10000"/>
                      <a:gd name="connsiteX19" fmla="*/ 3182 w 10000"/>
                      <a:gd name="connsiteY19" fmla="*/ 3055 h 10000"/>
                      <a:gd name="connsiteX20" fmla="*/ 3198 w 10000"/>
                      <a:gd name="connsiteY20" fmla="*/ 3142 h 10000"/>
                      <a:gd name="connsiteX21" fmla="*/ 3123 w 10000"/>
                      <a:gd name="connsiteY21" fmla="*/ 3121 h 10000"/>
                      <a:gd name="connsiteX22" fmla="*/ 851 w 10000"/>
                      <a:gd name="connsiteY22" fmla="*/ 1106 h 10000"/>
                      <a:gd name="connsiteX23" fmla="*/ 109 w 10000"/>
                      <a:gd name="connsiteY23" fmla="*/ 858 h 10000"/>
                      <a:gd name="connsiteX24" fmla="*/ 153 w 10000"/>
                      <a:gd name="connsiteY24" fmla="*/ 1375 h 10000"/>
                      <a:gd name="connsiteX25" fmla="*/ 2381 w 10000"/>
                      <a:gd name="connsiteY25" fmla="*/ 3540 h 10000"/>
                      <a:gd name="connsiteX26" fmla="*/ 2692 w 10000"/>
                      <a:gd name="connsiteY26" fmla="*/ 3864 h 10000"/>
                      <a:gd name="connsiteX27" fmla="*/ 2604 w 10000"/>
                      <a:gd name="connsiteY27" fmla="*/ 3853 h 10000"/>
                      <a:gd name="connsiteX28" fmla="*/ 1579 w 10000"/>
                      <a:gd name="connsiteY28" fmla="*/ 3023 h 10000"/>
                      <a:gd name="connsiteX29" fmla="*/ 331 w 10000"/>
                      <a:gd name="connsiteY29" fmla="*/ 2484 h 10000"/>
                      <a:gd name="connsiteX30" fmla="*/ 2500 w 10000"/>
                      <a:gd name="connsiteY30" fmla="*/ 4682 h 10000"/>
                      <a:gd name="connsiteX31" fmla="*/ 4682 w 10000"/>
                      <a:gd name="connsiteY31" fmla="*/ 6341 h 10000"/>
                      <a:gd name="connsiteX32" fmla="*/ 6970 w 10000"/>
                      <a:gd name="connsiteY32" fmla="*/ 10000 h 10000"/>
                      <a:gd name="connsiteX33" fmla="*/ 9998 w 10000"/>
                      <a:gd name="connsiteY33" fmla="*/ 9013 h 10000"/>
                      <a:gd name="connsiteX34" fmla="*/ 7563 w 10000"/>
                      <a:gd name="connsiteY34" fmla="*/ 5178 h 10000"/>
                      <a:gd name="connsiteX35" fmla="*/ 7563 w 10000"/>
                      <a:gd name="connsiteY35" fmla="*/ 5017 h 10000"/>
                      <a:gd name="connsiteX36" fmla="*/ 7549 w 10000"/>
                      <a:gd name="connsiteY36" fmla="*/ 4703 h 10000"/>
                      <a:gd name="connsiteX0" fmla="*/ 7549 w 9998"/>
                      <a:gd name="connsiteY0" fmla="*/ 4703 h 10000"/>
                      <a:gd name="connsiteX1" fmla="*/ 7563 w 9998"/>
                      <a:gd name="connsiteY1" fmla="*/ 4068 h 10000"/>
                      <a:gd name="connsiteX2" fmla="*/ 6821 w 9998"/>
                      <a:gd name="connsiteY2" fmla="*/ 1795 h 10000"/>
                      <a:gd name="connsiteX3" fmla="*/ 6806 w 9998"/>
                      <a:gd name="connsiteY3" fmla="*/ 1041 h 10000"/>
                      <a:gd name="connsiteX4" fmla="*/ 6048 w 9998"/>
                      <a:gd name="connsiteY4" fmla="*/ 2248 h 10000"/>
                      <a:gd name="connsiteX5" fmla="*/ 6167 w 9998"/>
                      <a:gd name="connsiteY5" fmla="*/ 3196 h 10000"/>
                      <a:gd name="connsiteX6" fmla="*/ 6182 w 9998"/>
                      <a:gd name="connsiteY6" fmla="*/ 3282 h 10000"/>
                      <a:gd name="connsiteX7" fmla="*/ 6152 w 9998"/>
                      <a:gd name="connsiteY7" fmla="*/ 3261 h 10000"/>
                      <a:gd name="connsiteX8" fmla="*/ 5366 w 9998"/>
                      <a:gd name="connsiteY8" fmla="*/ 2646 h 10000"/>
                      <a:gd name="connsiteX9" fmla="*/ 4653 w 9998"/>
                      <a:gd name="connsiteY9" fmla="*/ 1935 h 10000"/>
                      <a:gd name="connsiteX10" fmla="*/ 2707 w 9998"/>
                      <a:gd name="connsiteY10" fmla="*/ 200 h 10000"/>
                      <a:gd name="connsiteX11" fmla="*/ 1995 w 9998"/>
                      <a:gd name="connsiteY11" fmla="*/ 83 h 10000"/>
                      <a:gd name="connsiteX12" fmla="*/ 2010 w 9998"/>
                      <a:gd name="connsiteY12" fmla="*/ 470 h 10000"/>
                      <a:gd name="connsiteX13" fmla="*/ 4118 w 9998"/>
                      <a:gd name="connsiteY13" fmla="*/ 2582 h 10000"/>
                      <a:gd name="connsiteX14" fmla="*/ 4133 w 9998"/>
                      <a:gd name="connsiteY14" fmla="*/ 2667 h 10000"/>
                      <a:gd name="connsiteX15" fmla="*/ 4029 w 9998"/>
                      <a:gd name="connsiteY15" fmla="*/ 2646 h 10000"/>
                      <a:gd name="connsiteX16" fmla="*/ 1520 w 9998"/>
                      <a:gd name="connsiteY16" fmla="*/ 340 h 10000"/>
                      <a:gd name="connsiteX17" fmla="*/ 718 w 9998"/>
                      <a:gd name="connsiteY17" fmla="*/ 104 h 10000"/>
                      <a:gd name="connsiteX18" fmla="*/ 793 w 9998"/>
                      <a:gd name="connsiteY18" fmla="*/ 718 h 10000"/>
                      <a:gd name="connsiteX19" fmla="*/ 3182 w 9998"/>
                      <a:gd name="connsiteY19" fmla="*/ 3055 h 10000"/>
                      <a:gd name="connsiteX20" fmla="*/ 3198 w 9998"/>
                      <a:gd name="connsiteY20" fmla="*/ 3142 h 10000"/>
                      <a:gd name="connsiteX21" fmla="*/ 3123 w 9998"/>
                      <a:gd name="connsiteY21" fmla="*/ 3121 h 10000"/>
                      <a:gd name="connsiteX22" fmla="*/ 851 w 9998"/>
                      <a:gd name="connsiteY22" fmla="*/ 1106 h 10000"/>
                      <a:gd name="connsiteX23" fmla="*/ 109 w 9998"/>
                      <a:gd name="connsiteY23" fmla="*/ 858 h 10000"/>
                      <a:gd name="connsiteX24" fmla="*/ 153 w 9998"/>
                      <a:gd name="connsiteY24" fmla="*/ 1375 h 10000"/>
                      <a:gd name="connsiteX25" fmla="*/ 2381 w 9998"/>
                      <a:gd name="connsiteY25" fmla="*/ 3540 h 10000"/>
                      <a:gd name="connsiteX26" fmla="*/ 2692 w 9998"/>
                      <a:gd name="connsiteY26" fmla="*/ 3864 h 10000"/>
                      <a:gd name="connsiteX27" fmla="*/ 2604 w 9998"/>
                      <a:gd name="connsiteY27" fmla="*/ 3853 h 10000"/>
                      <a:gd name="connsiteX28" fmla="*/ 1579 w 9998"/>
                      <a:gd name="connsiteY28" fmla="*/ 3023 h 10000"/>
                      <a:gd name="connsiteX29" fmla="*/ 331 w 9998"/>
                      <a:gd name="connsiteY29" fmla="*/ 2484 h 10000"/>
                      <a:gd name="connsiteX30" fmla="*/ 2500 w 9998"/>
                      <a:gd name="connsiteY30" fmla="*/ 4682 h 10000"/>
                      <a:gd name="connsiteX31" fmla="*/ 4682 w 9998"/>
                      <a:gd name="connsiteY31" fmla="*/ 6341 h 10000"/>
                      <a:gd name="connsiteX32" fmla="*/ 6970 w 9998"/>
                      <a:gd name="connsiteY32" fmla="*/ 10000 h 10000"/>
                      <a:gd name="connsiteX33" fmla="*/ 9998 w 9998"/>
                      <a:gd name="connsiteY33" fmla="*/ 9013 h 10000"/>
                      <a:gd name="connsiteX34" fmla="*/ 7563 w 9998"/>
                      <a:gd name="connsiteY34" fmla="*/ 5178 h 10000"/>
                      <a:gd name="connsiteX35" fmla="*/ 7563 w 9998"/>
                      <a:gd name="connsiteY35" fmla="*/ 5017 h 10000"/>
                      <a:gd name="connsiteX36" fmla="*/ 7549 w 9998"/>
                      <a:gd name="connsiteY36" fmla="*/ 470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998" h="10000">
                        <a:moveTo>
                          <a:pt x="7549" y="4703"/>
                        </a:moveTo>
                        <a:cubicBezTo>
                          <a:pt x="7549" y="4488"/>
                          <a:pt x="7563" y="4284"/>
                          <a:pt x="7563" y="4068"/>
                        </a:cubicBezTo>
                        <a:cubicBezTo>
                          <a:pt x="7607" y="3314"/>
                          <a:pt x="7058" y="2495"/>
                          <a:pt x="6821" y="1795"/>
                        </a:cubicBezTo>
                        <a:cubicBezTo>
                          <a:pt x="6816" y="1544"/>
                          <a:pt x="6812" y="1292"/>
                          <a:pt x="6806" y="1041"/>
                        </a:cubicBezTo>
                        <a:cubicBezTo>
                          <a:pt x="6167" y="1009"/>
                          <a:pt x="5840" y="1516"/>
                          <a:pt x="6048" y="2248"/>
                        </a:cubicBezTo>
                        <a:cubicBezTo>
                          <a:pt x="6138" y="2560"/>
                          <a:pt x="6094" y="2873"/>
                          <a:pt x="6167" y="3196"/>
                        </a:cubicBezTo>
                        <a:cubicBezTo>
                          <a:pt x="6167" y="3228"/>
                          <a:pt x="6182" y="3249"/>
                          <a:pt x="6182" y="3282"/>
                        </a:cubicBezTo>
                        <a:cubicBezTo>
                          <a:pt x="6182" y="3271"/>
                          <a:pt x="6167" y="3271"/>
                          <a:pt x="6152" y="3261"/>
                        </a:cubicBezTo>
                        <a:cubicBezTo>
                          <a:pt x="5885" y="3153"/>
                          <a:pt x="5514" y="2830"/>
                          <a:pt x="5366" y="2646"/>
                        </a:cubicBezTo>
                        <a:cubicBezTo>
                          <a:pt x="5158" y="2410"/>
                          <a:pt x="4891" y="2151"/>
                          <a:pt x="4653" y="1935"/>
                        </a:cubicBezTo>
                        <a:lnTo>
                          <a:pt x="2707" y="200"/>
                        </a:lnTo>
                        <a:cubicBezTo>
                          <a:pt x="2707" y="200"/>
                          <a:pt x="2352" y="-155"/>
                          <a:pt x="1995" y="83"/>
                        </a:cubicBezTo>
                        <a:cubicBezTo>
                          <a:pt x="1741" y="255"/>
                          <a:pt x="2010" y="470"/>
                          <a:pt x="2010" y="470"/>
                        </a:cubicBezTo>
                        <a:lnTo>
                          <a:pt x="4118" y="2582"/>
                        </a:lnTo>
                        <a:cubicBezTo>
                          <a:pt x="4123" y="2610"/>
                          <a:pt x="4128" y="2639"/>
                          <a:pt x="4133" y="2667"/>
                        </a:cubicBezTo>
                        <a:lnTo>
                          <a:pt x="4029" y="2646"/>
                        </a:lnTo>
                        <a:lnTo>
                          <a:pt x="1520" y="340"/>
                        </a:lnTo>
                        <a:cubicBezTo>
                          <a:pt x="1520" y="340"/>
                          <a:pt x="1030" y="-112"/>
                          <a:pt x="718" y="104"/>
                        </a:cubicBezTo>
                        <a:cubicBezTo>
                          <a:pt x="391" y="308"/>
                          <a:pt x="793" y="718"/>
                          <a:pt x="793" y="718"/>
                        </a:cubicBezTo>
                        <a:lnTo>
                          <a:pt x="3182" y="3055"/>
                        </a:lnTo>
                        <a:cubicBezTo>
                          <a:pt x="3187" y="3084"/>
                          <a:pt x="3193" y="3113"/>
                          <a:pt x="3198" y="3142"/>
                        </a:cubicBezTo>
                        <a:lnTo>
                          <a:pt x="3123" y="3121"/>
                        </a:lnTo>
                        <a:lnTo>
                          <a:pt x="851" y="1106"/>
                        </a:lnTo>
                        <a:cubicBezTo>
                          <a:pt x="851" y="1106"/>
                          <a:pt x="376" y="707"/>
                          <a:pt x="109" y="858"/>
                        </a:cubicBezTo>
                        <a:cubicBezTo>
                          <a:pt x="-158" y="1009"/>
                          <a:pt x="153" y="1375"/>
                          <a:pt x="153" y="1375"/>
                        </a:cubicBezTo>
                        <a:lnTo>
                          <a:pt x="2381" y="3540"/>
                        </a:lnTo>
                        <a:lnTo>
                          <a:pt x="2692" y="3864"/>
                        </a:lnTo>
                        <a:cubicBezTo>
                          <a:pt x="2663" y="3860"/>
                          <a:pt x="2633" y="3857"/>
                          <a:pt x="2604" y="3853"/>
                        </a:cubicBezTo>
                        <a:lnTo>
                          <a:pt x="1579" y="3023"/>
                        </a:lnTo>
                        <a:cubicBezTo>
                          <a:pt x="495" y="2086"/>
                          <a:pt x="331" y="2484"/>
                          <a:pt x="331" y="2484"/>
                        </a:cubicBezTo>
                        <a:cubicBezTo>
                          <a:pt x="138" y="2970"/>
                          <a:pt x="2500" y="4682"/>
                          <a:pt x="2500" y="4682"/>
                        </a:cubicBezTo>
                        <a:cubicBezTo>
                          <a:pt x="2663" y="5081"/>
                          <a:pt x="3938" y="5455"/>
                          <a:pt x="4682" y="6341"/>
                        </a:cubicBezTo>
                        <a:cubicBezTo>
                          <a:pt x="5427" y="7228"/>
                          <a:pt x="7000" y="9913"/>
                          <a:pt x="6970" y="10000"/>
                        </a:cubicBezTo>
                        <a:cubicBezTo>
                          <a:pt x="9228" y="9430"/>
                          <a:pt x="9900" y="9816"/>
                          <a:pt x="9998" y="9013"/>
                        </a:cubicBezTo>
                        <a:lnTo>
                          <a:pt x="7563" y="5178"/>
                        </a:lnTo>
                        <a:cubicBezTo>
                          <a:pt x="7549" y="5134"/>
                          <a:pt x="7563" y="5059"/>
                          <a:pt x="7563" y="5017"/>
                        </a:cubicBezTo>
                        <a:cubicBezTo>
                          <a:pt x="7549" y="4909"/>
                          <a:pt x="7549" y="4811"/>
                          <a:pt x="7549" y="4703"/>
                        </a:cubicBezTo>
                      </a:path>
                    </a:pathLst>
                  </a:custGeom>
                  <a:solidFill>
                    <a:srgbClr val="F7C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6" name="Freeform 14">
                    <a:extLst>
                      <a:ext uri="{FF2B5EF4-FFF2-40B4-BE49-F238E27FC236}">
                        <a16:creationId xmlns:a16="http://schemas.microsoft.com/office/drawing/2014/main" id="{77521836-CE2E-4831-85C9-F222B0E7EE66}"/>
                      </a:ext>
                    </a:extLst>
                  </p:cNvPr>
                  <p:cNvSpPr>
                    <a:spLocks/>
                  </p:cNvSpPr>
                  <p:nvPr/>
                </p:nvSpPr>
                <p:spPr bwMode="auto">
                  <a:xfrm>
                    <a:off x="4445001" y="2243138"/>
                    <a:ext cx="334963" cy="274638"/>
                  </a:xfrm>
                  <a:custGeom>
                    <a:avLst/>
                    <a:gdLst>
                      <a:gd name="T0" fmla="*/ 28 w 67"/>
                      <a:gd name="T1" fmla="*/ 0 h 55"/>
                      <a:gd name="T2" fmla="*/ 19 w 67"/>
                      <a:gd name="T3" fmla="*/ 3 h 55"/>
                      <a:gd name="T4" fmla="*/ 37 w 67"/>
                      <a:gd name="T5" fmla="*/ 55 h 55"/>
                      <a:gd name="T6" fmla="*/ 67 w 67"/>
                      <a:gd name="T7" fmla="*/ 33 h 55"/>
                      <a:gd name="T8" fmla="*/ 28 w 67"/>
                      <a:gd name="T9" fmla="*/ 0 h 55"/>
                    </a:gdLst>
                    <a:ahLst/>
                    <a:cxnLst>
                      <a:cxn ang="0">
                        <a:pos x="T0" y="T1"/>
                      </a:cxn>
                      <a:cxn ang="0">
                        <a:pos x="T2" y="T3"/>
                      </a:cxn>
                      <a:cxn ang="0">
                        <a:pos x="T4" y="T5"/>
                      </a:cxn>
                      <a:cxn ang="0">
                        <a:pos x="T6" y="T7"/>
                      </a:cxn>
                      <a:cxn ang="0">
                        <a:pos x="T8" y="T9"/>
                      </a:cxn>
                    </a:cxnLst>
                    <a:rect l="0" t="0" r="r" b="b"/>
                    <a:pathLst>
                      <a:path w="67" h="55">
                        <a:moveTo>
                          <a:pt x="28" y="0"/>
                        </a:moveTo>
                        <a:cubicBezTo>
                          <a:pt x="25" y="0"/>
                          <a:pt x="22" y="1"/>
                          <a:pt x="19" y="3"/>
                        </a:cubicBezTo>
                        <a:cubicBezTo>
                          <a:pt x="0" y="19"/>
                          <a:pt x="37" y="55"/>
                          <a:pt x="37" y="55"/>
                        </a:cubicBezTo>
                        <a:cubicBezTo>
                          <a:pt x="67" y="33"/>
                          <a:pt x="67" y="33"/>
                          <a:pt x="67" y="33"/>
                        </a:cubicBezTo>
                        <a:cubicBezTo>
                          <a:pt x="67" y="33"/>
                          <a:pt x="46" y="0"/>
                          <a:pt x="28"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7" name="Freeform 15">
                    <a:extLst>
                      <a:ext uri="{FF2B5EF4-FFF2-40B4-BE49-F238E27FC236}">
                        <a16:creationId xmlns:a16="http://schemas.microsoft.com/office/drawing/2014/main" id="{8FF5AD3B-6A8F-4BE4-BDBC-77003864FEB7}"/>
                      </a:ext>
                    </a:extLst>
                  </p:cNvPr>
                  <p:cNvSpPr>
                    <a:spLocks/>
                  </p:cNvSpPr>
                  <p:nvPr/>
                </p:nvSpPr>
                <p:spPr bwMode="auto">
                  <a:xfrm>
                    <a:off x="4238626" y="2597151"/>
                    <a:ext cx="336550" cy="274638"/>
                  </a:xfrm>
                  <a:custGeom>
                    <a:avLst/>
                    <a:gdLst>
                      <a:gd name="T0" fmla="*/ 29 w 67"/>
                      <a:gd name="T1" fmla="*/ 0 h 55"/>
                      <a:gd name="T2" fmla="*/ 20 w 67"/>
                      <a:gd name="T3" fmla="*/ 3 h 55"/>
                      <a:gd name="T4" fmla="*/ 37 w 67"/>
                      <a:gd name="T5" fmla="*/ 55 h 55"/>
                      <a:gd name="T6" fmla="*/ 67 w 67"/>
                      <a:gd name="T7" fmla="*/ 33 h 55"/>
                      <a:gd name="T8" fmla="*/ 29 w 67"/>
                      <a:gd name="T9" fmla="*/ 0 h 55"/>
                    </a:gdLst>
                    <a:ahLst/>
                    <a:cxnLst>
                      <a:cxn ang="0">
                        <a:pos x="T0" y="T1"/>
                      </a:cxn>
                      <a:cxn ang="0">
                        <a:pos x="T2" y="T3"/>
                      </a:cxn>
                      <a:cxn ang="0">
                        <a:pos x="T4" y="T5"/>
                      </a:cxn>
                      <a:cxn ang="0">
                        <a:pos x="T6" y="T7"/>
                      </a:cxn>
                      <a:cxn ang="0">
                        <a:pos x="T8" y="T9"/>
                      </a:cxn>
                    </a:cxnLst>
                    <a:rect l="0" t="0" r="r" b="b"/>
                    <a:pathLst>
                      <a:path w="67" h="55">
                        <a:moveTo>
                          <a:pt x="29" y="0"/>
                        </a:moveTo>
                        <a:cubicBezTo>
                          <a:pt x="26" y="0"/>
                          <a:pt x="23" y="1"/>
                          <a:pt x="20" y="3"/>
                        </a:cubicBezTo>
                        <a:cubicBezTo>
                          <a:pt x="0" y="20"/>
                          <a:pt x="37" y="55"/>
                          <a:pt x="37" y="55"/>
                        </a:cubicBezTo>
                        <a:cubicBezTo>
                          <a:pt x="67" y="33"/>
                          <a:pt x="67" y="33"/>
                          <a:pt x="67" y="33"/>
                        </a:cubicBezTo>
                        <a:cubicBezTo>
                          <a:pt x="67" y="33"/>
                          <a:pt x="47" y="0"/>
                          <a:pt x="29"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8" name="Freeform 16">
                    <a:extLst>
                      <a:ext uri="{FF2B5EF4-FFF2-40B4-BE49-F238E27FC236}">
                        <a16:creationId xmlns:a16="http://schemas.microsoft.com/office/drawing/2014/main" id="{1ED90FBC-8788-4E20-9147-A8189B1148C8}"/>
                      </a:ext>
                    </a:extLst>
                  </p:cNvPr>
                  <p:cNvSpPr>
                    <a:spLocks/>
                  </p:cNvSpPr>
                  <p:nvPr/>
                </p:nvSpPr>
                <p:spPr bwMode="auto">
                  <a:xfrm>
                    <a:off x="4354513" y="3325813"/>
                    <a:ext cx="285750" cy="239713"/>
                  </a:xfrm>
                  <a:custGeom>
                    <a:avLst/>
                    <a:gdLst>
                      <a:gd name="T0" fmla="*/ 24 w 57"/>
                      <a:gd name="T1" fmla="*/ 0 h 48"/>
                      <a:gd name="T2" fmla="*/ 16 w 57"/>
                      <a:gd name="T3" fmla="*/ 3 h 48"/>
                      <a:gd name="T4" fmla="*/ 31 w 57"/>
                      <a:gd name="T5" fmla="*/ 48 h 48"/>
                      <a:gd name="T6" fmla="*/ 57 w 57"/>
                      <a:gd name="T7" fmla="*/ 29 h 48"/>
                      <a:gd name="T8" fmla="*/ 24 w 57"/>
                      <a:gd name="T9" fmla="*/ 0 h 48"/>
                    </a:gdLst>
                    <a:ahLst/>
                    <a:cxnLst>
                      <a:cxn ang="0">
                        <a:pos x="T0" y="T1"/>
                      </a:cxn>
                      <a:cxn ang="0">
                        <a:pos x="T2" y="T3"/>
                      </a:cxn>
                      <a:cxn ang="0">
                        <a:pos x="T4" y="T5"/>
                      </a:cxn>
                      <a:cxn ang="0">
                        <a:pos x="T6" y="T7"/>
                      </a:cxn>
                      <a:cxn ang="0">
                        <a:pos x="T8" y="T9"/>
                      </a:cxn>
                    </a:cxnLst>
                    <a:rect l="0" t="0" r="r" b="b"/>
                    <a:pathLst>
                      <a:path w="57" h="48">
                        <a:moveTo>
                          <a:pt x="24" y="0"/>
                        </a:moveTo>
                        <a:cubicBezTo>
                          <a:pt x="21" y="0"/>
                          <a:pt x="19" y="1"/>
                          <a:pt x="16" y="3"/>
                        </a:cubicBezTo>
                        <a:cubicBezTo>
                          <a:pt x="0" y="17"/>
                          <a:pt x="31" y="48"/>
                          <a:pt x="31" y="48"/>
                        </a:cubicBezTo>
                        <a:cubicBezTo>
                          <a:pt x="57" y="29"/>
                          <a:pt x="57" y="29"/>
                          <a:pt x="57" y="29"/>
                        </a:cubicBezTo>
                        <a:cubicBezTo>
                          <a:pt x="57" y="29"/>
                          <a:pt x="40" y="0"/>
                          <a:pt x="24"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9" name="Freeform 17">
                    <a:extLst>
                      <a:ext uri="{FF2B5EF4-FFF2-40B4-BE49-F238E27FC236}">
                        <a16:creationId xmlns:a16="http://schemas.microsoft.com/office/drawing/2014/main" id="{2AEC1B6E-66AA-48E7-9C31-AA58B49B8215}"/>
                      </a:ext>
                    </a:extLst>
                  </p:cNvPr>
                  <p:cNvSpPr>
                    <a:spLocks/>
                  </p:cNvSpPr>
                  <p:nvPr/>
                </p:nvSpPr>
                <p:spPr bwMode="auto">
                  <a:xfrm>
                    <a:off x="4900613" y="2227263"/>
                    <a:ext cx="336550" cy="274638"/>
                  </a:xfrm>
                  <a:custGeom>
                    <a:avLst/>
                    <a:gdLst>
                      <a:gd name="T0" fmla="*/ 29 w 67"/>
                      <a:gd name="T1" fmla="*/ 0 h 55"/>
                      <a:gd name="T2" fmla="*/ 20 w 67"/>
                      <a:gd name="T3" fmla="*/ 3 h 55"/>
                      <a:gd name="T4" fmla="*/ 37 w 67"/>
                      <a:gd name="T5" fmla="*/ 55 h 55"/>
                      <a:gd name="T6" fmla="*/ 67 w 67"/>
                      <a:gd name="T7" fmla="*/ 33 h 55"/>
                      <a:gd name="T8" fmla="*/ 29 w 67"/>
                      <a:gd name="T9" fmla="*/ 0 h 55"/>
                    </a:gdLst>
                    <a:ahLst/>
                    <a:cxnLst>
                      <a:cxn ang="0">
                        <a:pos x="T0" y="T1"/>
                      </a:cxn>
                      <a:cxn ang="0">
                        <a:pos x="T2" y="T3"/>
                      </a:cxn>
                      <a:cxn ang="0">
                        <a:pos x="T4" y="T5"/>
                      </a:cxn>
                      <a:cxn ang="0">
                        <a:pos x="T6" y="T7"/>
                      </a:cxn>
                      <a:cxn ang="0">
                        <a:pos x="T8" y="T9"/>
                      </a:cxn>
                    </a:cxnLst>
                    <a:rect l="0" t="0" r="r" b="b"/>
                    <a:pathLst>
                      <a:path w="67" h="55">
                        <a:moveTo>
                          <a:pt x="29" y="0"/>
                        </a:moveTo>
                        <a:cubicBezTo>
                          <a:pt x="26" y="0"/>
                          <a:pt x="23" y="1"/>
                          <a:pt x="20" y="3"/>
                        </a:cubicBezTo>
                        <a:cubicBezTo>
                          <a:pt x="0" y="20"/>
                          <a:pt x="37" y="55"/>
                          <a:pt x="37" y="55"/>
                        </a:cubicBezTo>
                        <a:cubicBezTo>
                          <a:pt x="67" y="33"/>
                          <a:pt x="67" y="33"/>
                          <a:pt x="67" y="33"/>
                        </a:cubicBezTo>
                        <a:cubicBezTo>
                          <a:pt x="67" y="33"/>
                          <a:pt x="47" y="0"/>
                          <a:pt x="29"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40" name="Freeform 26">
                    <a:extLst>
                      <a:ext uri="{FF2B5EF4-FFF2-40B4-BE49-F238E27FC236}">
                        <a16:creationId xmlns:a16="http://schemas.microsoft.com/office/drawing/2014/main" id="{1AF48545-54C6-4B36-8BA4-E03E7AC80BAE}"/>
                      </a:ext>
                    </a:extLst>
                  </p:cNvPr>
                  <p:cNvSpPr>
                    <a:spLocks/>
                  </p:cNvSpPr>
                  <p:nvPr/>
                </p:nvSpPr>
                <p:spPr bwMode="auto">
                  <a:xfrm>
                    <a:off x="6515101" y="2687638"/>
                    <a:ext cx="85725" cy="349250"/>
                  </a:xfrm>
                  <a:custGeom>
                    <a:avLst/>
                    <a:gdLst>
                      <a:gd name="T0" fmla="*/ 17 w 17"/>
                      <a:gd name="T1" fmla="*/ 70 h 70"/>
                      <a:gd name="T2" fmla="*/ 2 w 17"/>
                      <a:gd name="T3" fmla="*/ 34 h 70"/>
                      <a:gd name="T4" fmla="*/ 8 w 17"/>
                      <a:gd name="T5" fmla="*/ 15 h 70"/>
                      <a:gd name="T6" fmla="*/ 16 w 17"/>
                      <a:gd name="T7" fmla="*/ 0 h 70"/>
                      <a:gd name="T8" fmla="*/ 17 w 17"/>
                      <a:gd name="T9" fmla="*/ 70 h 70"/>
                    </a:gdLst>
                    <a:ahLst/>
                    <a:cxnLst>
                      <a:cxn ang="0">
                        <a:pos x="T0" y="T1"/>
                      </a:cxn>
                      <a:cxn ang="0">
                        <a:pos x="T2" y="T3"/>
                      </a:cxn>
                      <a:cxn ang="0">
                        <a:pos x="T4" y="T5"/>
                      </a:cxn>
                      <a:cxn ang="0">
                        <a:pos x="T6" y="T7"/>
                      </a:cxn>
                      <a:cxn ang="0">
                        <a:pos x="T8" y="T9"/>
                      </a:cxn>
                    </a:cxnLst>
                    <a:rect l="0" t="0" r="r" b="b"/>
                    <a:pathLst>
                      <a:path w="17" h="70">
                        <a:moveTo>
                          <a:pt x="17" y="70"/>
                        </a:moveTo>
                        <a:cubicBezTo>
                          <a:pt x="17" y="70"/>
                          <a:pt x="0" y="68"/>
                          <a:pt x="2" y="34"/>
                        </a:cubicBezTo>
                        <a:cubicBezTo>
                          <a:pt x="2" y="27"/>
                          <a:pt x="4" y="21"/>
                          <a:pt x="8" y="15"/>
                        </a:cubicBezTo>
                        <a:cubicBezTo>
                          <a:pt x="16" y="0"/>
                          <a:pt x="16" y="0"/>
                          <a:pt x="16" y="0"/>
                        </a:cubicBezTo>
                        <a:lnTo>
                          <a:pt x="17" y="70"/>
                        </a:lnTo>
                        <a:close/>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31" name="Freeform: Shape 30">
                  <a:extLst>
                    <a:ext uri="{FF2B5EF4-FFF2-40B4-BE49-F238E27FC236}">
                      <a16:creationId xmlns:a16="http://schemas.microsoft.com/office/drawing/2014/main" id="{FA4E8754-A846-4D05-9EBF-8EE12FFAD377}"/>
                    </a:ext>
                  </a:extLst>
                </p:cNvPr>
                <p:cNvSpPr/>
                <p:nvPr/>
              </p:nvSpPr>
              <p:spPr>
                <a:xfrm>
                  <a:off x="770557" y="4532344"/>
                  <a:ext cx="2081526" cy="2325656"/>
                </a:xfrm>
                <a:custGeom>
                  <a:avLst/>
                  <a:gdLst>
                    <a:gd name="connsiteX0" fmla="*/ 1432545 w 2081526"/>
                    <a:gd name="connsiteY0" fmla="*/ 0 h 2325656"/>
                    <a:gd name="connsiteX1" fmla="*/ 2081526 w 2081526"/>
                    <a:gd name="connsiteY1" fmla="*/ 418718 h 2325656"/>
                    <a:gd name="connsiteX2" fmla="*/ 1237041 w 2081526"/>
                    <a:gd name="connsiteY2" fmla="*/ 2325656 h 2325656"/>
                    <a:gd name="connsiteX3" fmla="*/ 0 w 2081526"/>
                    <a:gd name="connsiteY3" fmla="*/ 2325656 h 2325656"/>
                    <a:gd name="connsiteX4" fmla="*/ 1432545 w 2081526"/>
                    <a:gd name="connsiteY4" fmla="*/ 0 h 232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526" h="2325656">
                      <a:moveTo>
                        <a:pt x="1432545" y="0"/>
                      </a:moveTo>
                      <a:lnTo>
                        <a:pt x="2081526" y="418718"/>
                      </a:lnTo>
                      <a:lnTo>
                        <a:pt x="1237041" y="2325656"/>
                      </a:lnTo>
                      <a:lnTo>
                        <a:pt x="0" y="2325656"/>
                      </a:lnTo>
                      <a:lnTo>
                        <a:pt x="1432545"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32" name="Group 31">
                  <a:extLst>
                    <a:ext uri="{FF2B5EF4-FFF2-40B4-BE49-F238E27FC236}">
                      <a16:creationId xmlns:a16="http://schemas.microsoft.com/office/drawing/2014/main" id="{BD36B166-5222-4063-B2EE-8F4A396679BA}"/>
                    </a:ext>
                  </a:extLst>
                </p:cNvPr>
                <p:cNvGrpSpPr/>
                <p:nvPr/>
              </p:nvGrpSpPr>
              <p:grpSpPr>
                <a:xfrm rot="21388186" flipH="1">
                  <a:off x="2468634" y="4981778"/>
                  <a:ext cx="201629" cy="286397"/>
                  <a:chOff x="3039210" y="4911867"/>
                  <a:chExt cx="207109" cy="294180"/>
                </a:xfrm>
                <a:solidFill>
                  <a:schemeClr val="tx1">
                    <a:lumMod val="75000"/>
                    <a:lumOff val="25000"/>
                  </a:schemeClr>
                </a:solidFill>
              </p:grpSpPr>
              <p:sp>
                <p:nvSpPr>
                  <p:cNvPr id="33" name="Oval 32">
                    <a:extLst>
                      <a:ext uri="{FF2B5EF4-FFF2-40B4-BE49-F238E27FC236}">
                        <a16:creationId xmlns:a16="http://schemas.microsoft.com/office/drawing/2014/main" id="{0FF935E9-BC62-4290-B4DF-3F1F5208F670}"/>
                      </a:ext>
                    </a:extLst>
                  </p:cNvPr>
                  <p:cNvSpPr>
                    <a:spLocks noChangeArrowheads="1"/>
                  </p:cNvSpPr>
                  <p:nvPr/>
                </p:nvSpPr>
                <p:spPr bwMode="auto">
                  <a:xfrm rot="20032149">
                    <a:off x="3039210" y="4911867"/>
                    <a:ext cx="119627" cy="119627"/>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34" name="Oval 33">
                    <a:extLst>
                      <a:ext uri="{FF2B5EF4-FFF2-40B4-BE49-F238E27FC236}">
                        <a16:creationId xmlns:a16="http://schemas.microsoft.com/office/drawing/2014/main" id="{F4BDFDC7-96E1-459E-9F4D-CABF76F7E8F9}"/>
                      </a:ext>
                    </a:extLst>
                  </p:cNvPr>
                  <p:cNvSpPr>
                    <a:spLocks noChangeArrowheads="1"/>
                  </p:cNvSpPr>
                  <p:nvPr/>
                </p:nvSpPr>
                <p:spPr bwMode="auto">
                  <a:xfrm rot="20032149">
                    <a:off x="3125434" y="5086420"/>
                    <a:ext cx="120885" cy="119627"/>
                  </a:xfrm>
                  <a:prstGeom prst="ellipse">
                    <a:avLst/>
                  </a:prstGeom>
                  <a:grp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grpSp>
          <p:nvGrpSpPr>
            <p:cNvPr id="9" name="Group 8">
              <a:extLst>
                <a:ext uri="{FF2B5EF4-FFF2-40B4-BE49-F238E27FC236}">
                  <a16:creationId xmlns:a16="http://schemas.microsoft.com/office/drawing/2014/main" id="{BBDB72E0-9274-457A-8CAB-4750EFC7B936}"/>
                </a:ext>
              </a:extLst>
            </p:cNvPr>
            <p:cNvGrpSpPr/>
            <p:nvPr/>
          </p:nvGrpSpPr>
          <p:grpSpPr>
            <a:xfrm flipH="1">
              <a:off x="2493882" y="5147790"/>
              <a:ext cx="1451642" cy="1824829"/>
              <a:chOff x="770557" y="2900703"/>
              <a:chExt cx="3148009" cy="3957297"/>
            </a:xfrm>
          </p:grpSpPr>
          <p:grpSp>
            <p:nvGrpSpPr>
              <p:cNvPr id="10" name="Group 9">
                <a:extLst>
                  <a:ext uri="{FF2B5EF4-FFF2-40B4-BE49-F238E27FC236}">
                    <a16:creationId xmlns:a16="http://schemas.microsoft.com/office/drawing/2014/main" id="{85190D49-C8AF-4DD6-A47A-FDAF4A43CD31}"/>
                  </a:ext>
                </a:extLst>
              </p:cNvPr>
              <p:cNvGrpSpPr/>
              <p:nvPr/>
            </p:nvGrpSpPr>
            <p:grpSpPr>
              <a:xfrm>
                <a:off x="2495984" y="2900703"/>
                <a:ext cx="1307318" cy="3957297"/>
                <a:chOff x="2495984" y="2900703"/>
                <a:chExt cx="1307318" cy="3957297"/>
              </a:xfrm>
            </p:grpSpPr>
            <p:sp>
              <p:nvSpPr>
                <p:cNvPr id="23" name="Freeform 5">
                  <a:extLst>
                    <a:ext uri="{FF2B5EF4-FFF2-40B4-BE49-F238E27FC236}">
                      <a16:creationId xmlns:a16="http://schemas.microsoft.com/office/drawing/2014/main" id="{B80128CC-847E-4614-9672-C09073D2CBD4}"/>
                    </a:ext>
                  </a:extLst>
                </p:cNvPr>
                <p:cNvSpPr>
                  <a:spLocks/>
                </p:cNvSpPr>
                <p:nvPr/>
              </p:nvSpPr>
              <p:spPr bwMode="auto">
                <a:xfrm rot="277509" flipH="1">
                  <a:off x="2495984" y="2900703"/>
                  <a:ext cx="1307318" cy="3035015"/>
                </a:xfrm>
                <a:custGeom>
                  <a:avLst/>
                  <a:gdLst>
                    <a:gd name="T0" fmla="*/ 53 w 430"/>
                    <a:gd name="T1" fmla="*/ 946 h 1003"/>
                    <a:gd name="T2" fmla="*/ 63 w 430"/>
                    <a:gd name="T3" fmla="*/ 614 h 1003"/>
                    <a:gd name="T4" fmla="*/ 23 w 430"/>
                    <a:gd name="T5" fmla="*/ 409 h 1003"/>
                    <a:gd name="T6" fmla="*/ 38 w 430"/>
                    <a:gd name="T7" fmla="*/ 158 h 1003"/>
                    <a:gd name="T8" fmla="*/ 71 w 430"/>
                    <a:gd name="T9" fmla="*/ 250 h 1003"/>
                    <a:gd name="T10" fmla="*/ 77 w 430"/>
                    <a:gd name="T11" fmla="*/ 354 h 1003"/>
                    <a:gd name="T12" fmla="*/ 81 w 430"/>
                    <a:gd name="T13" fmla="*/ 357 h 1003"/>
                    <a:gd name="T14" fmla="*/ 84 w 430"/>
                    <a:gd name="T15" fmla="*/ 321 h 1003"/>
                    <a:gd name="T16" fmla="*/ 93 w 430"/>
                    <a:gd name="T17" fmla="*/ 71 h 1003"/>
                    <a:gd name="T18" fmla="*/ 121 w 430"/>
                    <a:gd name="T19" fmla="*/ 31 h 1003"/>
                    <a:gd name="T20" fmla="*/ 146 w 430"/>
                    <a:gd name="T21" fmla="*/ 80 h 1003"/>
                    <a:gd name="T22" fmla="*/ 147 w 430"/>
                    <a:gd name="T23" fmla="*/ 323 h 1003"/>
                    <a:gd name="T24" fmla="*/ 149 w 430"/>
                    <a:gd name="T25" fmla="*/ 327 h 1003"/>
                    <a:gd name="T26" fmla="*/ 154 w 430"/>
                    <a:gd name="T27" fmla="*/ 320 h 1003"/>
                    <a:gd name="T28" fmla="*/ 165 w 430"/>
                    <a:gd name="T29" fmla="*/ 50 h 1003"/>
                    <a:gd name="T30" fmla="*/ 197 w 430"/>
                    <a:gd name="T31" fmla="*/ 2 h 1003"/>
                    <a:gd name="T32" fmla="*/ 225 w 430"/>
                    <a:gd name="T33" fmla="*/ 54 h 1003"/>
                    <a:gd name="T34" fmla="*/ 222 w 430"/>
                    <a:gd name="T35" fmla="*/ 327 h 1003"/>
                    <a:gd name="T36" fmla="*/ 226 w 430"/>
                    <a:gd name="T37" fmla="*/ 332 h 1003"/>
                    <a:gd name="T38" fmla="*/ 230 w 430"/>
                    <a:gd name="T39" fmla="*/ 325 h 1003"/>
                    <a:gd name="T40" fmla="*/ 243 w 430"/>
                    <a:gd name="T41" fmla="*/ 84 h 1003"/>
                    <a:gd name="T42" fmla="*/ 265 w 430"/>
                    <a:gd name="T43" fmla="*/ 55 h 1003"/>
                    <a:gd name="T44" fmla="*/ 295 w 430"/>
                    <a:gd name="T45" fmla="*/ 94 h 1003"/>
                    <a:gd name="T46" fmla="*/ 300 w 430"/>
                    <a:gd name="T47" fmla="*/ 307 h 1003"/>
                    <a:gd name="T48" fmla="*/ 300 w 430"/>
                    <a:gd name="T49" fmla="*/ 323 h 1003"/>
                    <a:gd name="T50" fmla="*/ 305 w 430"/>
                    <a:gd name="T51" fmla="*/ 410 h 1003"/>
                    <a:gd name="T52" fmla="*/ 326 w 430"/>
                    <a:gd name="T53" fmla="*/ 375 h 1003"/>
                    <a:gd name="T54" fmla="*/ 386 w 430"/>
                    <a:gd name="T55" fmla="*/ 306 h 1003"/>
                    <a:gd name="T56" fmla="*/ 429 w 430"/>
                    <a:gd name="T57" fmla="*/ 311 h 1003"/>
                    <a:gd name="T58" fmla="*/ 422 w 430"/>
                    <a:gd name="T59" fmla="*/ 335 h 1003"/>
                    <a:gd name="T60" fmla="*/ 397 w 430"/>
                    <a:gd name="T61" fmla="*/ 377 h 1003"/>
                    <a:gd name="T62" fmla="*/ 371 w 430"/>
                    <a:gd name="T63" fmla="*/ 431 h 1003"/>
                    <a:gd name="T64" fmla="*/ 340 w 430"/>
                    <a:gd name="T65" fmla="*/ 503 h 1003"/>
                    <a:gd name="T66" fmla="*/ 301 w 430"/>
                    <a:gd name="T67" fmla="*/ 584 h 1003"/>
                    <a:gd name="T68" fmla="*/ 265 w 430"/>
                    <a:gd name="T69" fmla="*/ 637 h 1003"/>
                    <a:gd name="T70" fmla="*/ 252 w 430"/>
                    <a:gd name="T71" fmla="*/ 1003 h 1003"/>
                    <a:gd name="T72" fmla="*/ 53 w 430"/>
                    <a:gd name="T73" fmla="*/ 946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0" h="1003">
                      <a:moveTo>
                        <a:pt x="53" y="946"/>
                      </a:moveTo>
                      <a:cubicBezTo>
                        <a:pt x="60" y="941"/>
                        <a:pt x="63" y="614"/>
                        <a:pt x="63" y="614"/>
                      </a:cubicBezTo>
                      <a:cubicBezTo>
                        <a:pt x="63" y="614"/>
                        <a:pt x="18" y="565"/>
                        <a:pt x="23" y="409"/>
                      </a:cubicBezTo>
                      <a:cubicBezTo>
                        <a:pt x="23" y="409"/>
                        <a:pt x="0" y="185"/>
                        <a:pt x="38" y="158"/>
                      </a:cubicBezTo>
                      <a:cubicBezTo>
                        <a:pt x="38" y="158"/>
                        <a:pt x="70" y="137"/>
                        <a:pt x="71" y="250"/>
                      </a:cubicBezTo>
                      <a:cubicBezTo>
                        <a:pt x="77" y="354"/>
                        <a:pt x="77" y="354"/>
                        <a:pt x="77" y="354"/>
                      </a:cubicBezTo>
                      <a:cubicBezTo>
                        <a:pt x="81" y="357"/>
                        <a:pt x="81" y="357"/>
                        <a:pt x="81" y="357"/>
                      </a:cubicBezTo>
                      <a:cubicBezTo>
                        <a:pt x="84" y="321"/>
                        <a:pt x="84" y="321"/>
                        <a:pt x="84" y="321"/>
                      </a:cubicBezTo>
                      <a:cubicBezTo>
                        <a:pt x="93" y="71"/>
                        <a:pt x="93" y="71"/>
                        <a:pt x="93" y="71"/>
                      </a:cubicBezTo>
                      <a:cubicBezTo>
                        <a:pt x="93" y="71"/>
                        <a:pt x="98" y="31"/>
                        <a:pt x="121" y="31"/>
                      </a:cubicBezTo>
                      <a:cubicBezTo>
                        <a:pt x="144" y="32"/>
                        <a:pt x="146" y="80"/>
                        <a:pt x="146" y="80"/>
                      </a:cubicBezTo>
                      <a:cubicBezTo>
                        <a:pt x="147" y="323"/>
                        <a:pt x="147" y="323"/>
                        <a:pt x="147" y="323"/>
                      </a:cubicBezTo>
                      <a:cubicBezTo>
                        <a:pt x="149" y="327"/>
                        <a:pt x="149" y="327"/>
                        <a:pt x="149" y="327"/>
                      </a:cubicBezTo>
                      <a:cubicBezTo>
                        <a:pt x="154" y="320"/>
                        <a:pt x="154" y="320"/>
                        <a:pt x="154" y="320"/>
                      </a:cubicBezTo>
                      <a:cubicBezTo>
                        <a:pt x="165" y="50"/>
                        <a:pt x="165" y="50"/>
                        <a:pt x="165" y="50"/>
                      </a:cubicBezTo>
                      <a:cubicBezTo>
                        <a:pt x="165" y="50"/>
                        <a:pt x="168" y="4"/>
                        <a:pt x="197" y="2"/>
                      </a:cubicBezTo>
                      <a:cubicBezTo>
                        <a:pt x="226" y="0"/>
                        <a:pt x="225" y="54"/>
                        <a:pt x="225" y="54"/>
                      </a:cubicBezTo>
                      <a:cubicBezTo>
                        <a:pt x="222" y="327"/>
                        <a:pt x="222" y="327"/>
                        <a:pt x="222" y="327"/>
                      </a:cubicBezTo>
                      <a:cubicBezTo>
                        <a:pt x="226" y="332"/>
                        <a:pt x="226" y="332"/>
                        <a:pt x="226" y="332"/>
                      </a:cubicBezTo>
                      <a:cubicBezTo>
                        <a:pt x="230" y="325"/>
                        <a:pt x="230" y="325"/>
                        <a:pt x="230" y="325"/>
                      </a:cubicBezTo>
                      <a:cubicBezTo>
                        <a:pt x="243" y="84"/>
                        <a:pt x="243" y="84"/>
                        <a:pt x="243" y="84"/>
                      </a:cubicBezTo>
                      <a:cubicBezTo>
                        <a:pt x="243" y="84"/>
                        <a:pt x="241" y="57"/>
                        <a:pt x="265" y="55"/>
                      </a:cubicBezTo>
                      <a:cubicBezTo>
                        <a:pt x="298" y="53"/>
                        <a:pt x="295" y="94"/>
                        <a:pt x="295" y="94"/>
                      </a:cubicBezTo>
                      <a:cubicBezTo>
                        <a:pt x="300" y="307"/>
                        <a:pt x="300" y="307"/>
                        <a:pt x="300" y="307"/>
                      </a:cubicBezTo>
                      <a:cubicBezTo>
                        <a:pt x="301" y="312"/>
                        <a:pt x="300" y="318"/>
                        <a:pt x="300" y="323"/>
                      </a:cubicBezTo>
                      <a:cubicBezTo>
                        <a:pt x="297" y="354"/>
                        <a:pt x="288" y="457"/>
                        <a:pt x="305" y="410"/>
                      </a:cubicBezTo>
                      <a:cubicBezTo>
                        <a:pt x="326" y="375"/>
                        <a:pt x="326" y="375"/>
                        <a:pt x="326" y="375"/>
                      </a:cubicBezTo>
                      <a:cubicBezTo>
                        <a:pt x="326" y="375"/>
                        <a:pt x="358" y="330"/>
                        <a:pt x="386" y="306"/>
                      </a:cubicBezTo>
                      <a:cubicBezTo>
                        <a:pt x="386" y="306"/>
                        <a:pt x="430" y="274"/>
                        <a:pt x="429" y="311"/>
                      </a:cubicBezTo>
                      <a:cubicBezTo>
                        <a:pt x="429" y="319"/>
                        <a:pt x="426" y="328"/>
                        <a:pt x="422" y="335"/>
                      </a:cubicBezTo>
                      <a:cubicBezTo>
                        <a:pt x="397" y="377"/>
                        <a:pt x="397" y="377"/>
                        <a:pt x="397" y="377"/>
                      </a:cubicBezTo>
                      <a:cubicBezTo>
                        <a:pt x="371" y="431"/>
                        <a:pt x="371" y="431"/>
                        <a:pt x="371" y="431"/>
                      </a:cubicBezTo>
                      <a:cubicBezTo>
                        <a:pt x="358" y="466"/>
                        <a:pt x="348" y="492"/>
                        <a:pt x="340" y="503"/>
                      </a:cubicBezTo>
                      <a:cubicBezTo>
                        <a:pt x="325" y="526"/>
                        <a:pt x="321" y="558"/>
                        <a:pt x="301" y="584"/>
                      </a:cubicBezTo>
                      <a:cubicBezTo>
                        <a:pt x="272" y="622"/>
                        <a:pt x="265" y="637"/>
                        <a:pt x="265" y="637"/>
                      </a:cubicBezTo>
                      <a:cubicBezTo>
                        <a:pt x="252" y="1003"/>
                        <a:pt x="252" y="1003"/>
                        <a:pt x="252" y="1003"/>
                      </a:cubicBezTo>
                      <a:cubicBezTo>
                        <a:pt x="53" y="946"/>
                        <a:pt x="53" y="946"/>
                        <a:pt x="53" y="946"/>
                      </a:cubicBezTo>
                    </a:path>
                  </a:pathLst>
                </a:custGeom>
                <a:solidFill>
                  <a:srgbClr val="F3B775"/>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4" name="Freeform: Shape 23">
                  <a:extLst>
                    <a:ext uri="{FF2B5EF4-FFF2-40B4-BE49-F238E27FC236}">
                      <a16:creationId xmlns:a16="http://schemas.microsoft.com/office/drawing/2014/main" id="{2EF86EF9-D737-475E-B37E-BCDF486EDC4A}"/>
                    </a:ext>
                  </a:extLst>
                </p:cNvPr>
                <p:cNvSpPr/>
                <p:nvPr/>
              </p:nvSpPr>
              <p:spPr>
                <a:xfrm>
                  <a:off x="2638663" y="4924198"/>
                  <a:ext cx="1005791" cy="1933802"/>
                </a:xfrm>
                <a:custGeom>
                  <a:avLst/>
                  <a:gdLst>
                    <a:gd name="connsiteX0" fmla="*/ 268459 w 1005791"/>
                    <a:gd name="connsiteY0" fmla="*/ 0 h 1933802"/>
                    <a:gd name="connsiteX1" fmla="*/ 1005791 w 1005791"/>
                    <a:gd name="connsiteY1" fmla="*/ 59329 h 1933802"/>
                    <a:gd name="connsiteX2" fmla="*/ 969936 w 1005791"/>
                    <a:gd name="connsiteY2" fmla="*/ 1933802 h 1933802"/>
                    <a:gd name="connsiteX3" fmla="*/ 0 w 1005791"/>
                    <a:gd name="connsiteY3" fmla="*/ 1933802 h 1933802"/>
                    <a:gd name="connsiteX4" fmla="*/ 268459 w 1005791"/>
                    <a:gd name="connsiteY4" fmla="*/ 0 h 1933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791" h="1933802">
                      <a:moveTo>
                        <a:pt x="268459" y="0"/>
                      </a:moveTo>
                      <a:lnTo>
                        <a:pt x="1005791" y="59329"/>
                      </a:lnTo>
                      <a:lnTo>
                        <a:pt x="969936" y="1933802"/>
                      </a:lnTo>
                      <a:lnTo>
                        <a:pt x="0" y="1933802"/>
                      </a:lnTo>
                      <a:lnTo>
                        <a:pt x="268459"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25" name="Group 24">
                  <a:extLst>
                    <a:ext uri="{FF2B5EF4-FFF2-40B4-BE49-F238E27FC236}">
                      <a16:creationId xmlns:a16="http://schemas.microsoft.com/office/drawing/2014/main" id="{4075538B-EC68-4B42-889F-1F6BAFAB258E}"/>
                    </a:ext>
                  </a:extLst>
                </p:cNvPr>
                <p:cNvGrpSpPr/>
                <p:nvPr/>
              </p:nvGrpSpPr>
              <p:grpSpPr>
                <a:xfrm rot="20241002" flipH="1">
                  <a:off x="3389473" y="5100418"/>
                  <a:ext cx="201629" cy="286397"/>
                  <a:chOff x="3039210" y="4911867"/>
                  <a:chExt cx="207109" cy="294180"/>
                </a:xfrm>
                <a:solidFill>
                  <a:schemeClr val="tx1">
                    <a:lumMod val="75000"/>
                    <a:lumOff val="25000"/>
                  </a:schemeClr>
                </a:solidFill>
              </p:grpSpPr>
              <p:sp>
                <p:nvSpPr>
                  <p:cNvPr id="26" name="Oval 25">
                    <a:extLst>
                      <a:ext uri="{FF2B5EF4-FFF2-40B4-BE49-F238E27FC236}">
                        <a16:creationId xmlns:a16="http://schemas.microsoft.com/office/drawing/2014/main" id="{251B3CCE-014C-4104-B9DD-B69D67FAFFFE}"/>
                      </a:ext>
                    </a:extLst>
                  </p:cNvPr>
                  <p:cNvSpPr>
                    <a:spLocks noChangeArrowheads="1"/>
                  </p:cNvSpPr>
                  <p:nvPr/>
                </p:nvSpPr>
                <p:spPr bwMode="auto">
                  <a:xfrm rot="20032149">
                    <a:off x="3039210" y="4911867"/>
                    <a:ext cx="119627" cy="119627"/>
                  </a:xfrm>
                  <a:prstGeom prst="ellipse">
                    <a:avLst/>
                  </a:prstGeom>
                  <a:solidFill>
                    <a:schemeClr val="bg2">
                      <a:lumMod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7" name="Oval 26">
                    <a:extLst>
                      <a:ext uri="{FF2B5EF4-FFF2-40B4-BE49-F238E27FC236}">
                        <a16:creationId xmlns:a16="http://schemas.microsoft.com/office/drawing/2014/main" id="{9308E130-D833-4839-AE45-944702662B3C}"/>
                      </a:ext>
                    </a:extLst>
                  </p:cNvPr>
                  <p:cNvSpPr>
                    <a:spLocks noChangeArrowheads="1"/>
                  </p:cNvSpPr>
                  <p:nvPr/>
                </p:nvSpPr>
                <p:spPr bwMode="auto">
                  <a:xfrm rot="20032149">
                    <a:off x="3125434" y="5086420"/>
                    <a:ext cx="120885" cy="119627"/>
                  </a:xfrm>
                  <a:prstGeom prst="ellipse">
                    <a:avLst/>
                  </a:prstGeom>
                  <a:solidFill>
                    <a:schemeClr val="bg2">
                      <a:lumMod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nvGrpSpPr>
              <p:cNvPr id="11" name="Group 10">
                <a:extLst>
                  <a:ext uri="{FF2B5EF4-FFF2-40B4-BE49-F238E27FC236}">
                    <a16:creationId xmlns:a16="http://schemas.microsoft.com/office/drawing/2014/main" id="{E52C706A-3F69-425C-8598-28C3D650E304}"/>
                  </a:ext>
                </a:extLst>
              </p:cNvPr>
              <p:cNvGrpSpPr/>
              <p:nvPr/>
            </p:nvGrpSpPr>
            <p:grpSpPr>
              <a:xfrm>
                <a:off x="770557" y="3014874"/>
                <a:ext cx="3148009" cy="3843126"/>
                <a:chOff x="770557" y="3014874"/>
                <a:chExt cx="3148009" cy="3843126"/>
              </a:xfrm>
            </p:grpSpPr>
            <p:grpSp>
              <p:nvGrpSpPr>
                <p:cNvPr id="12" name="Group 11">
                  <a:extLst>
                    <a:ext uri="{FF2B5EF4-FFF2-40B4-BE49-F238E27FC236}">
                      <a16:creationId xmlns:a16="http://schemas.microsoft.com/office/drawing/2014/main" id="{8D552467-D4BA-42AC-8A4B-B0D9E354ADCE}"/>
                    </a:ext>
                  </a:extLst>
                </p:cNvPr>
                <p:cNvGrpSpPr/>
                <p:nvPr/>
              </p:nvGrpSpPr>
              <p:grpSpPr>
                <a:xfrm rot="277509" flipH="1">
                  <a:off x="1880462" y="3014874"/>
                  <a:ext cx="2038104" cy="2695245"/>
                  <a:chOff x="4238626" y="2204168"/>
                  <a:chExt cx="3363402" cy="4447855"/>
                </a:xfrm>
              </p:grpSpPr>
              <p:sp>
                <p:nvSpPr>
                  <p:cNvPr id="17" name="Freeform 13">
                    <a:extLst>
                      <a:ext uri="{FF2B5EF4-FFF2-40B4-BE49-F238E27FC236}">
                        <a16:creationId xmlns:a16="http://schemas.microsoft.com/office/drawing/2014/main" id="{9B09D6C6-83E8-41E9-92C4-200B846B0405}"/>
                      </a:ext>
                    </a:extLst>
                  </p:cNvPr>
                  <p:cNvSpPr>
                    <a:spLocks/>
                  </p:cNvSpPr>
                  <p:nvPr/>
                </p:nvSpPr>
                <p:spPr bwMode="auto">
                  <a:xfrm>
                    <a:off x="4296907" y="2204168"/>
                    <a:ext cx="3305121" cy="4447855"/>
                  </a:xfrm>
                  <a:custGeom>
                    <a:avLst/>
                    <a:gdLst>
                      <a:gd name="T0" fmla="*/ 519 w 684"/>
                      <a:gd name="T1" fmla="*/ 451 h 903"/>
                      <a:gd name="T2" fmla="*/ 520 w 684"/>
                      <a:gd name="T3" fmla="*/ 392 h 903"/>
                      <a:gd name="T4" fmla="*/ 470 w 684"/>
                      <a:gd name="T5" fmla="*/ 181 h 903"/>
                      <a:gd name="T6" fmla="*/ 469 w 684"/>
                      <a:gd name="T7" fmla="*/ 111 h 903"/>
                      <a:gd name="T8" fmla="*/ 418 w 684"/>
                      <a:gd name="T9" fmla="*/ 223 h 903"/>
                      <a:gd name="T10" fmla="*/ 426 w 684"/>
                      <a:gd name="T11" fmla="*/ 311 h 903"/>
                      <a:gd name="T12" fmla="*/ 427 w 684"/>
                      <a:gd name="T13" fmla="*/ 319 h 903"/>
                      <a:gd name="T14" fmla="*/ 425 w 684"/>
                      <a:gd name="T15" fmla="*/ 317 h 903"/>
                      <a:gd name="T16" fmla="*/ 372 w 684"/>
                      <a:gd name="T17" fmla="*/ 260 h 903"/>
                      <a:gd name="T18" fmla="*/ 324 w 684"/>
                      <a:gd name="T19" fmla="*/ 194 h 903"/>
                      <a:gd name="T20" fmla="*/ 193 w 684"/>
                      <a:gd name="T21" fmla="*/ 33 h 903"/>
                      <a:gd name="T22" fmla="*/ 145 w 684"/>
                      <a:gd name="T23" fmla="*/ 22 h 903"/>
                      <a:gd name="T24" fmla="*/ 146 w 684"/>
                      <a:gd name="T25" fmla="*/ 58 h 903"/>
                      <a:gd name="T26" fmla="*/ 288 w 684"/>
                      <a:gd name="T27" fmla="*/ 254 h 903"/>
                      <a:gd name="T28" fmla="*/ 289 w 684"/>
                      <a:gd name="T29" fmla="*/ 262 h 903"/>
                      <a:gd name="T30" fmla="*/ 282 w 684"/>
                      <a:gd name="T31" fmla="*/ 260 h 903"/>
                      <a:gd name="T32" fmla="*/ 113 w 684"/>
                      <a:gd name="T33" fmla="*/ 46 h 903"/>
                      <a:gd name="T34" fmla="*/ 59 w 684"/>
                      <a:gd name="T35" fmla="*/ 24 h 903"/>
                      <a:gd name="T36" fmla="*/ 64 w 684"/>
                      <a:gd name="T37" fmla="*/ 81 h 903"/>
                      <a:gd name="T38" fmla="*/ 225 w 684"/>
                      <a:gd name="T39" fmla="*/ 298 h 903"/>
                      <a:gd name="T40" fmla="*/ 226 w 684"/>
                      <a:gd name="T41" fmla="*/ 306 h 903"/>
                      <a:gd name="T42" fmla="*/ 221 w 684"/>
                      <a:gd name="T43" fmla="*/ 304 h 903"/>
                      <a:gd name="T44" fmla="*/ 68 w 684"/>
                      <a:gd name="T45" fmla="*/ 117 h 903"/>
                      <a:gd name="T46" fmla="*/ 18 w 684"/>
                      <a:gd name="T47" fmla="*/ 94 h 903"/>
                      <a:gd name="T48" fmla="*/ 21 w 684"/>
                      <a:gd name="T49" fmla="*/ 142 h 903"/>
                      <a:gd name="T50" fmla="*/ 171 w 684"/>
                      <a:gd name="T51" fmla="*/ 343 h 903"/>
                      <a:gd name="T52" fmla="*/ 192 w 684"/>
                      <a:gd name="T53" fmla="*/ 373 h 903"/>
                      <a:gd name="T54" fmla="*/ 186 w 684"/>
                      <a:gd name="T55" fmla="*/ 372 h 903"/>
                      <a:gd name="T56" fmla="*/ 117 w 684"/>
                      <a:gd name="T57" fmla="*/ 295 h 903"/>
                      <a:gd name="T58" fmla="*/ 33 w 684"/>
                      <a:gd name="T59" fmla="*/ 245 h 903"/>
                      <a:gd name="T60" fmla="*/ 179 w 684"/>
                      <a:gd name="T61" fmla="*/ 449 h 903"/>
                      <a:gd name="T62" fmla="*/ 326 w 684"/>
                      <a:gd name="T63" fmla="*/ 603 h 903"/>
                      <a:gd name="T64" fmla="*/ 407 w 684"/>
                      <a:gd name="T65" fmla="*/ 903 h 903"/>
                      <a:gd name="T66" fmla="*/ 684 w 684"/>
                      <a:gd name="T67" fmla="*/ 851 h 903"/>
                      <a:gd name="T68" fmla="*/ 520 w 684"/>
                      <a:gd name="T69" fmla="*/ 495 h 903"/>
                      <a:gd name="T70" fmla="*/ 520 w 684"/>
                      <a:gd name="T71" fmla="*/ 480 h 903"/>
                      <a:gd name="T72" fmla="*/ 519 w 684"/>
                      <a:gd name="T73" fmla="*/ 451 h 903"/>
                      <a:gd name="connsiteX0" fmla="*/ 7432 w 9851"/>
                      <a:gd name="connsiteY0" fmla="*/ 4835 h 9863"/>
                      <a:gd name="connsiteX1" fmla="*/ 7446 w 9851"/>
                      <a:gd name="connsiteY1" fmla="*/ 4182 h 9863"/>
                      <a:gd name="connsiteX2" fmla="*/ 6715 w 9851"/>
                      <a:gd name="connsiteY2" fmla="*/ 1845 h 9863"/>
                      <a:gd name="connsiteX3" fmla="*/ 6701 w 9851"/>
                      <a:gd name="connsiteY3" fmla="*/ 1070 h 9863"/>
                      <a:gd name="connsiteX4" fmla="*/ 5955 w 9851"/>
                      <a:gd name="connsiteY4" fmla="*/ 2311 h 9863"/>
                      <a:gd name="connsiteX5" fmla="*/ 6072 w 9851"/>
                      <a:gd name="connsiteY5" fmla="*/ 3285 h 9863"/>
                      <a:gd name="connsiteX6" fmla="*/ 6087 w 9851"/>
                      <a:gd name="connsiteY6" fmla="*/ 3374 h 9863"/>
                      <a:gd name="connsiteX7" fmla="*/ 6057 w 9851"/>
                      <a:gd name="connsiteY7" fmla="*/ 3352 h 9863"/>
                      <a:gd name="connsiteX8" fmla="*/ 5283 w 9851"/>
                      <a:gd name="connsiteY8" fmla="*/ 2720 h 9863"/>
                      <a:gd name="connsiteX9" fmla="*/ 4581 w 9851"/>
                      <a:gd name="connsiteY9" fmla="*/ 1989 h 9863"/>
                      <a:gd name="connsiteX10" fmla="*/ 2666 w 9851"/>
                      <a:gd name="connsiteY10" fmla="*/ 206 h 9863"/>
                      <a:gd name="connsiteX11" fmla="*/ 1964 w 9851"/>
                      <a:gd name="connsiteY11" fmla="*/ 85 h 9863"/>
                      <a:gd name="connsiteX12" fmla="*/ 1979 w 9851"/>
                      <a:gd name="connsiteY12" fmla="*/ 483 h 9863"/>
                      <a:gd name="connsiteX13" fmla="*/ 4055 w 9851"/>
                      <a:gd name="connsiteY13" fmla="*/ 2654 h 9863"/>
                      <a:gd name="connsiteX14" fmla="*/ 4069 w 9851"/>
                      <a:gd name="connsiteY14" fmla="*/ 2742 h 9863"/>
                      <a:gd name="connsiteX15" fmla="*/ 3967 w 9851"/>
                      <a:gd name="connsiteY15" fmla="*/ 2720 h 9863"/>
                      <a:gd name="connsiteX16" fmla="*/ 1496 w 9851"/>
                      <a:gd name="connsiteY16" fmla="*/ 350 h 9863"/>
                      <a:gd name="connsiteX17" fmla="*/ 707 w 9851"/>
                      <a:gd name="connsiteY17" fmla="*/ 107 h 9863"/>
                      <a:gd name="connsiteX18" fmla="*/ 780 w 9851"/>
                      <a:gd name="connsiteY18" fmla="*/ 738 h 9863"/>
                      <a:gd name="connsiteX19" fmla="*/ 3133 w 9851"/>
                      <a:gd name="connsiteY19" fmla="*/ 3141 h 9863"/>
                      <a:gd name="connsiteX20" fmla="*/ 3148 w 9851"/>
                      <a:gd name="connsiteY20" fmla="*/ 3230 h 9863"/>
                      <a:gd name="connsiteX21" fmla="*/ 3075 w 9851"/>
                      <a:gd name="connsiteY21" fmla="*/ 3208 h 9863"/>
                      <a:gd name="connsiteX22" fmla="*/ 838 w 9851"/>
                      <a:gd name="connsiteY22" fmla="*/ 1137 h 9863"/>
                      <a:gd name="connsiteX23" fmla="*/ 107 w 9851"/>
                      <a:gd name="connsiteY23" fmla="*/ 882 h 9863"/>
                      <a:gd name="connsiteX24" fmla="*/ 151 w 9851"/>
                      <a:gd name="connsiteY24" fmla="*/ 1414 h 9863"/>
                      <a:gd name="connsiteX25" fmla="*/ 2344 w 9851"/>
                      <a:gd name="connsiteY25" fmla="*/ 3639 h 9863"/>
                      <a:gd name="connsiteX26" fmla="*/ 2651 w 9851"/>
                      <a:gd name="connsiteY26" fmla="*/ 3972 h 9863"/>
                      <a:gd name="connsiteX27" fmla="*/ 2563 w 9851"/>
                      <a:gd name="connsiteY27" fmla="*/ 3961 h 9863"/>
                      <a:gd name="connsiteX28" fmla="*/ 1555 w 9851"/>
                      <a:gd name="connsiteY28" fmla="*/ 3108 h 9863"/>
                      <a:gd name="connsiteX29" fmla="*/ 326 w 9851"/>
                      <a:gd name="connsiteY29" fmla="*/ 2554 h 9863"/>
                      <a:gd name="connsiteX30" fmla="*/ 2461 w 9851"/>
                      <a:gd name="connsiteY30" fmla="*/ 4813 h 9863"/>
                      <a:gd name="connsiteX31" fmla="*/ 4610 w 9851"/>
                      <a:gd name="connsiteY31" fmla="*/ 6519 h 9863"/>
                      <a:gd name="connsiteX32" fmla="*/ 6494 w 9851"/>
                      <a:gd name="connsiteY32" fmla="*/ 9863 h 9863"/>
                      <a:gd name="connsiteX33" fmla="*/ 9844 w 9851"/>
                      <a:gd name="connsiteY33" fmla="*/ 9265 h 9863"/>
                      <a:gd name="connsiteX34" fmla="*/ 7446 w 9851"/>
                      <a:gd name="connsiteY34" fmla="*/ 5323 h 9863"/>
                      <a:gd name="connsiteX35" fmla="*/ 7446 w 9851"/>
                      <a:gd name="connsiteY35" fmla="*/ 5157 h 9863"/>
                      <a:gd name="connsiteX36" fmla="*/ 7432 w 9851"/>
                      <a:gd name="connsiteY36" fmla="*/ 4835 h 9863"/>
                      <a:gd name="connsiteX0" fmla="*/ 7544 w 9780"/>
                      <a:gd name="connsiteY0" fmla="*/ 4901 h 9999"/>
                      <a:gd name="connsiteX1" fmla="*/ 7559 w 9780"/>
                      <a:gd name="connsiteY1" fmla="*/ 4239 h 9999"/>
                      <a:gd name="connsiteX2" fmla="*/ 6817 w 9780"/>
                      <a:gd name="connsiteY2" fmla="*/ 1870 h 9999"/>
                      <a:gd name="connsiteX3" fmla="*/ 6802 w 9780"/>
                      <a:gd name="connsiteY3" fmla="*/ 1084 h 9999"/>
                      <a:gd name="connsiteX4" fmla="*/ 6045 w 9780"/>
                      <a:gd name="connsiteY4" fmla="*/ 2342 h 9999"/>
                      <a:gd name="connsiteX5" fmla="*/ 6164 w 9780"/>
                      <a:gd name="connsiteY5" fmla="*/ 3330 h 9999"/>
                      <a:gd name="connsiteX6" fmla="*/ 6179 w 9780"/>
                      <a:gd name="connsiteY6" fmla="*/ 3420 h 9999"/>
                      <a:gd name="connsiteX7" fmla="*/ 6149 w 9780"/>
                      <a:gd name="connsiteY7" fmla="*/ 3398 h 9999"/>
                      <a:gd name="connsiteX8" fmla="*/ 5363 w 9780"/>
                      <a:gd name="connsiteY8" fmla="*/ 2757 h 9999"/>
                      <a:gd name="connsiteX9" fmla="*/ 4650 w 9780"/>
                      <a:gd name="connsiteY9" fmla="*/ 2016 h 9999"/>
                      <a:gd name="connsiteX10" fmla="*/ 2706 w 9780"/>
                      <a:gd name="connsiteY10" fmla="*/ 208 h 9999"/>
                      <a:gd name="connsiteX11" fmla="*/ 1994 w 9780"/>
                      <a:gd name="connsiteY11" fmla="*/ 85 h 9999"/>
                      <a:gd name="connsiteX12" fmla="*/ 2009 w 9780"/>
                      <a:gd name="connsiteY12" fmla="*/ 489 h 9999"/>
                      <a:gd name="connsiteX13" fmla="*/ 4116 w 9780"/>
                      <a:gd name="connsiteY13" fmla="*/ 2690 h 9999"/>
                      <a:gd name="connsiteX14" fmla="*/ 4131 w 9780"/>
                      <a:gd name="connsiteY14" fmla="*/ 2779 h 9999"/>
                      <a:gd name="connsiteX15" fmla="*/ 4027 w 9780"/>
                      <a:gd name="connsiteY15" fmla="*/ 2757 h 9999"/>
                      <a:gd name="connsiteX16" fmla="*/ 1519 w 9780"/>
                      <a:gd name="connsiteY16" fmla="*/ 354 h 9999"/>
                      <a:gd name="connsiteX17" fmla="*/ 718 w 9780"/>
                      <a:gd name="connsiteY17" fmla="*/ 107 h 9999"/>
                      <a:gd name="connsiteX18" fmla="*/ 792 w 9780"/>
                      <a:gd name="connsiteY18" fmla="*/ 747 h 9999"/>
                      <a:gd name="connsiteX19" fmla="*/ 3180 w 9780"/>
                      <a:gd name="connsiteY19" fmla="*/ 3184 h 9999"/>
                      <a:gd name="connsiteX20" fmla="*/ 3196 w 9780"/>
                      <a:gd name="connsiteY20" fmla="*/ 3274 h 9999"/>
                      <a:gd name="connsiteX21" fmla="*/ 3122 w 9780"/>
                      <a:gd name="connsiteY21" fmla="*/ 3252 h 9999"/>
                      <a:gd name="connsiteX22" fmla="*/ 851 w 9780"/>
                      <a:gd name="connsiteY22" fmla="*/ 1152 h 9999"/>
                      <a:gd name="connsiteX23" fmla="*/ 109 w 9780"/>
                      <a:gd name="connsiteY23" fmla="*/ 893 h 9999"/>
                      <a:gd name="connsiteX24" fmla="*/ 153 w 9780"/>
                      <a:gd name="connsiteY24" fmla="*/ 1433 h 9999"/>
                      <a:gd name="connsiteX25" fmla="*/ 2379 w 9780"/>
                      <a:gd name="connsiteY25" fmla="*/ 3689 h 9999"/>
                      <a:gd name="connsiteX26" fmla="*/ 2691 w 9780"/>
                      <a:gd name="connsiteY26" fmla="*/ 4026 h 9999"/>
                      <a:gd name="connsiteX27" fmla="*/ 2602 w 9780"/>
                      <a:gd name="connsiteY27" fmla="*/ 4015 h 9999"/>
                      <a:gd name="connsiteX28" fmla="*/ 1579 w 9780"/>
                      <a:gd name="connsiteY28" fmla="*/ 3150 h 9999"/>
                      <a:gd name="connsiteX29" fmla="*/ 331 w 9780"/>
                      <a:gd name="connsiteY29" fmla="*/ 2588 h 9999"/>
                      <a:gd name="connsiteX30" fmla="*/ 2498 w 9780"/>
                      <a:gd name="connsiteY30" fmla="*/ 4879 h 9999"/>
                      <a:gd name="connsiteX31" fmla="*/ 4680 w 9780"/>
                      <a:gd name="connsiteY31" fmla="*/ 6609 h 9999"/>
                      <a:gd name="connsiteX32" fmla="*/ 6592 w 9780"/>
                      <a:gd name="connsiteY32" fmla="*/ 9999 h 9999"/>
                      <a:gd name="connsiteX33" fmla="*/ 9759 w 9780"/>
                      <a:gd name="connsiteY33" fmla="*/ 9444 h 9999"/>
                      <a:gd name="connsiteX34" fmla="*/ 7559 w 9780"/>
                      <a:gd name="connsiteY34" fmla="*/ 5396 h 9999"/>
                      <a:gd name="connsiteX35" fmla="*/ 7559 w 9780"/>
                      <a:gd name="connsiteY35" fmla="*/ 5228 h 9999"/>
                      <a:gd name="connsiteX36" fmla="*/ 7544 w 9780"/>
                      <a:gd name="connsiteY36" fmla="*/ 4901 h 9999"/>
                      <a:gd name="connsiteX0" fmla="*/ 7714 w 10000"/>
                      <a:gd name="connsiteY0" fmla="*/ 4901 h 10000"/>
                      <a:gd name="connsiteX1" fmla="*/ 7729 w 10000"/>
                      <a:gd name="connsiteY1" fmla="*/ 4239 h 10000"/>
                      <a:gd name="connsiteX2" fmla="*/ 6970 w 10000"/>
                      <a:gd name="connsiteY2" fmla="*/ 1870 h 10000"/>
                      <a:gd name="connsiteX3" fmla="*/ 6955 w 10000"/>
                      <a:gd name="connsiteY3" fmla="*/ 1084 h 10000"/>
                      <a:gd name="connsiteX4" fmla="*/ 6181 w 10000"/>
                      <a:gd name="connsiteY4" fmla="*/ 2342 h 10000"/>
                      <a:gd name="connsiteX5" fmla="*/ 6303 w 10000"/>
                      <a:gd name="connsiteY5" fmla="*/ 3330 h 10000"/>
                      <a:gd name="connsiteX6" fmla="*/ 6318 w 10000"/>
                      <a:gd name="connsiteY6" fmla="*/ 3420 h 10000"/>
                      <a:gd name="connsiteX7" fmla="*/ 6287 w 10000"/>
                      <a:gd name="connsiteY7" fmla="*/ 3398 h 10000"/>
                      <a:gd name="connsiteX8" fmla="*/ 5484 w 10000"/>
                      <a:gd name="connsiteY8" fmla="*/ 2757 h 10000"/>
                      <a:gd name="connsiteX9" fmla="*/ 4755 w 10000"/>
                      <a:gd name="connsiteY9" fmla="*/ 2016 h 10000"/>
                      <a:gd name="connsiteX10" fmla="*/ 2767 w 10000"/>
                      <a:gd name="connsiteY10" fmla="*/ 208 h 10000"/>
                      <a:gd name="connsiteX11" fmla="*/ 2039 w 10000"/>
                      <a:gd name="connsiteY11" fmla="*/ 85 h 10000"/>
                      <a:gd name="connsiteX12" fmla="*/ 2054 w 10000"/>
                      <a:gd name="connsiteY12" fmla="*/ 489 h 10000"/>
                      <a:gd name="connsiteX13" fmla="*/ 4209 w 10000"/>
                      <a:gd name="connsiteY13" fmla="*/ 2690 h 10000"/>
                      <a:gd name="connsiteX14" fmla="*/ 4224 w 10000"/>
                      <a:gd name="connsiteY14" fmla="*/ 2779 h 10000"/>
                      <a:gd name="connsiteX15" fmla="*/ 4118 w 10000"/>
                      <a:gd name="connsiteY15" fmla="*/ 2757 h 10000"/>
                      <a:gd name="connsiteX16" fmla="*/ 1553 w 10000"/>
                      <a:gd name="connsiteY16" fmla="*/ 354 h 10000"/>
                      <a:gd name="connsiteX17" fmla="*/ 734 w 10000"/>
                      <a:gd name="connsiteY17" fmla="*/ 107 h 10000"/>
                      <a:gd name="connsiteX18" fmla="*/ 810 w 10000"/>
                      <a:gd name="connsiteY18" fmla="*/ 747 h 10000"/>
                      <a:gd name="connsiteX19" fmla="*/ 3252 w 10000"/>
                      <a:gd name="connsiteY19" fmla="*/ 3184 h 10000"/>
                      <a:gd name="connsiteX20" fmla="*/ 3268 w 10000"/>
                      <a:gd name="connsiteY20" fmla="*/ 3274 h 10000"/>
                      <a:gd name="connsiteX21" fmla="*/ 3192 w 10000"/>
                      <a:gd name="connsiteY21" fmla="*/ 3252 h 10000"/>
                      <a:gd name="connsiteX22" fmla="*/ 870 w 10000"/>
                      <a:gd name="connsiteY22" fmla="*/ 1152 h 10000"/>
                      <a:gd name="connsiteX23" fmla="*/ 111 w 10000"/>
                      <a:gd name="connsiteY23" fmla="*/ 893 h 10000"/>
                      <a:gd name="connsiteX24" fmla="*/ 156 w 10000"/>
                      <a:gd name="connsiteY24" fmla="*/ 1433 h 10000"/>
                      <a:gd name="connsiteX25" fmla="*/ 2433 w 10000"/>
                      <a:gd name="connsiteY25" fmla="*/ 3689 h 10000"/>
                      <a:gd name="connsiteX26" fmla="*/ 2752 w 10000"/>
                      <a:gd name="connsiteY26" fmla="*/ 4026 h 10000"/>
                      <a:gd name="connsiteX27" fmla="*/ 2661 w 10000"/>
                      <a:gd name="connsiteY27" fmla="*/ 4015 h 10000"/>
                      <a:gd name="connsiteX28" fmla="*/ 1615 w 10000"/>
                      <a:gd name="connsiteY28" fmla="*/ 3150 h 10000"/>
                      <a:gd name="connsiteX29" fmla="*/ 338 w 10000"/>
                      <a:gd name="connsiteY29" fmla="*/ 2588 h 10000"/>
                      <a:gd name="connsiteX30" fmla="*/ 2554 w 10000"/>
                      <a:gd name="connsiteY30" fmla="*/ 4879 h 10000"/>
                      <a:gd name="connsiteX31" fmla="*/ 4785 w 10000"/>
                      <a:gd name="connsiteY31" fmla="*/ 6610 h 10000"/>
                      <a:gd name="connsiteX32" fmla="*/ 6740 w 10000"/>
                      <a:gd name="connsiteY32" fmla="*/ 10000 h 10000"/>
                      <a:gd name="connsiteX33" fmla="*/ 9979 w 10000"/>
                      <a:gd name="connsiteY33" fmla="*/ 9445 h 10000"/>
                      <a:gd name="connsiteX34" fmla="*/ 7729 w 10000"/>
                      <a:gd name="connsiteY34" fmla="*/ 5397 h 10000"/>
                      <a:gd name="connsiteX35" fmla="*/ 7729 w 10000"/>
                      <a:gd name="connsiteY35" fmla="*/ 5229 h 10000"/>
                      <a:gd name="connsiteX36" fmla="*/ 7714 w 10000"/>
                      <a:gd name="connsiteY36" fmla="*/ 49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7714" y="4901"/>
                        </a:moveTo>
                        <a:cubicBezTo>
                          <a:pt x="7714" y="4677"/>
                          <a:pt x="7729" y="4464"/>
                          <a:pt x="7729" y="4239"/>
                        </a:cubicBezTo>
                        <a:cubicBezTo>
                          <a:pt x="7774" y="3453"/>
                          <a:pt x="7213" y="2600"/>
                          <a:pt x="6970" y="1870"/>
                        </a:cubicBezTo>
                        <a:lnTo>
                          <a:pt x="6955" y="1084"/>
                        </a:lnTo>
                        <a:cubicBezTo>
                          <a:pt x="6303" y="1050"/>
                          <a:pt x="5968" y="1579"/>
                          <a:pt x="6181" y="2342"/>
                        </a:cubicBezTo>
                        <a:cubicBezTo>
                          <a:pt x="6272" y="2668"/>
                          <a:pt x="6227" y="2993"/>
                          <a:pt x="6303" y="3330"/>
                        </a:cubicBezTo>
                        <a:cubicBezTo>
                          <a:pt x="6303" y="3363"/>
                          <a:pt x="6318" y="3385"/>
                          <a:pt x="6318" y="3420"/>
                        </a:cubicBezTo>
                        <a:cubicBezTo>
                          <a:pt x="6318" y="3409"/>
                          <a:pt x="6303" y="3409"/>
                          <a:pt x="6287" y="3398"/>
                        </a:cubicBezTo>
                        <a:cubicBezTo>
                          <a:pt x="6014" y="3285"/>
                          <a:pt x="5635" y="2948"/>
                          <a:pt x="5484" y="2757"/>
                        </a:cubicBezTo>
                        <a:cubicBezTo>
                          <a:pt x="5271" y="2510"/>
                          <a:pt x="4998" y="2241"/>
                          <a:pt x="4755" y="2016"/>
                        </a:cubicBezTo>
                        <a:lnTo>
                          <a:pt x="2767" y="208"/>
                        </a:lnTo>
                        <a:cubicBezTo>
                          <a:pt x="2767" y="208"/>
                          <a:pt x="2403" y="-162"/>
                          <a:pt x="2039" y="85"/>
                        </a:cubicBezTo>
                        <a:cubicBezTo>
                          <a:pt x="1780" y="265"/>
                          <a:pt x="2054" y="489"/>
                          <a:pt x="2054" y="489"/>
                        </a:cubicBezTo>
                        <a:lnTo>
                          <a:pt x="4209" y="2690"/>
                        </a:lnTo>
                        <a:cubicBezTo>
                          <a:pt x="4214" y="2720"/>
                          <a:pt x="4219" y="2749"/>
                          <a:pt x="4224" y="2779"/>
                        </a:cubicBezTo>
                        <a:cubicBezTo>
                          <a:pt x="4188" y="2772"/>
                          <a:pt x="4153" y="2764"/>
                          <a:pt x="4118" y="2757"/>
                        </a:cubicBezTo>
                        <a:lnTo>
                          <a:pt x="1553" y="354"/>
                        </a:lnTo>
                        <a:cubicBezTo>
                          <a:pt x="1553" y="354"/>
                          <a:pt x="1052" y="-118"/>
                          <a:pt x="734" y="107"/>
                        </a:cubicBezTo>
                        <a:cubicBezTo>
                          <a:pt x="400" y="320"/>
                          <a:pt x="810" y="747"/>
                          <a:pt x="810" y="747"/>
                        </a:cubicBezTo>
                        <a:lnTo>
                          <a:pt x="3252" y="3184"/>
                        </a:lnTo>
                        <a:cubicBezTo>
                          <a:pt x="3257" y="3214"/>
                          <a:pt x="3263" y="3244"/>
                          <a:pt x="3268" y="3274"/>
                        </a:cubicBezTo>
                        <a:cubicBezTo>
                          <a:pt x="3242" y="3267"/>
                          <a:pt x="3218" y="3259"/>
                          <a:pt x="3192" y="3252"/>
                        </a:cubicBezTo>
                        <a:lnTo>
                          <a:pt x="870" y="1152"/>
                        </a:lnTo>
                        <a:cubicBezTo>
                          <a:pt x="870" y="1152"/>
                          <a:pt x="384" y="736"/>
                          <a:pt x="111" y="893"/>
                        </a:cubicBezTo>
                        <a:cubicBezTo>
                          <a:pt x="-162" y="1050"/>
                          <a:pt x="156" y="1433"/>
                          <a:pt x="156" y="1433"/>
                        </a:cubicBezTo>
                        <a:lnTo>
                          <a:pt x="2433" y="3689"/>
                        </a:lnTo>
                        <a:lnTo>
                          <a:pt x="2752" y="4026"/>
                        </a:lnTo>
                        <a:cubicBezTo>
                          <a:pt x="2722" y="4022"/>
                          <a:pt x="2691" y="4019"/>
                          <a:pt x="2661" y="4015"/>
                        </a:cubicBezTo>
                        <a:lnTo>
                          <a:pt x="1615" y="3150"/>
                        </a:lnTo>
                        <a:cubicBezTo>
                          <a:pt x="505" y="2173"/>
                          <a:pt x="338" y="2588"/>
                          <a:pt x="338" y="2588"/>
                        </a:cubicBezTo>
                        <a:cubicBezTo>
                          <a:pt x="141" y="3094"/>
                          <a:pt x="2554" y="4879"/>
                          <a:pt x="2554" y="4879"/>
                        </a:cubicBezTo>
                        <a:cubicBezTo>
                          <a:pt x="2722" y="5296"/>
                          <a:pt x="4088" y="5756"/>
                          <a:pt x="4785" y="6610"/>
                        </a:cubicBezTo>
                        <a:cubicBezTo>
                          <a:pt x="5483" y="7463"/>
                          <a:pt x="6772" y="9910"/>
                          <a:pt x="6740" y="10000"/>
                        </a:cubicBezTo>
                        <a:cubicBezTo>
                          <a:pt x="10944" y="9416"/>
                          <a:pt x="9813" y="10212"/>
                          <a:pt x="9979" y="9445"/>
                        </a:cubicBezTo>
                        <a:lnTo>
                          <a:pt x="7729" y="5397"/>
                        </a:lnTo>
                        <a:cubicBezTo>
                          <a:pt x="7354" y="4693"/>
                          <a:pt x="7729" y="5273"/>
                          <a:pt x="7729" y="5229"/>
                        </a:cubicBezTo>
                        <a:cubicBezTo>
                          <a:pt x="7714" y="5116"/>
                          <a:pt x="7714" y="5015"/>
                          <a:pt x="7714" y="4901"/>
                        </a:cubicBezTo>
                      </a:path>
                    </a:pathLst>
                  </a:custGeom>
                  <a:solidFill>
                    <a:srgbClr val="F7C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8" name="Freeform 14">
                    <a:extLst>
                      <a:ext uri="{FF2B5EF4-FFF2-40B4-BE49-F238E27FC236}">
                        <a16:creationId xmlns:a16="http://schemas.microsoft.com/office/drawing/2014/main" id="{6BD2C661-3A78-4677-BB23-67236D3F4788}"/>
                      </a:ext>
                    </a:extLst>
                  </p:cNvPr>
                  <p:cNvSpPr>
                    <a:spLocks/>
                  </p:cNvSpPr>
                  <p:nvPr/>
                </p:nvSpPr>
                <p:spPr bwMode="auto">
                  <a:xfrm>
                    <a:off x="4445001" y="2243138"/>
                    <a:ext cx="334963" cy="274638"/>
                  </a:xfrm>
                  <a:custGeom>
                    <a:avLst/>
                    <a:gdLst>
                      <a:gd name="T0" fmla="*/ 28 w 67"/>
                      <a:gd name="T1" fmla="*/ 0 h 55"/>
                      <a:gd name="T2" fmla="*/ 19 w 67"/>
                      <a:gd name="T3" fmla="*/ 3 h 55"/>
                      <a:gd name="T4" fmla="*/ 37 w 67"/>
                      <a:gd name="T5" fmla="*/ 55 h 55"/>
                      <a:gd name="T6" fmla="*/ 67 w 67"/>
                      <a:gd name="T7" fmla="*/ 33 h 55"/>
                      <a:gd name="T8" fmla="*/ 28 w 67"/>
                      <a:gd name="T9" fmla="*/ 0 h 55"/>
                    </a:gdLst>
                    <a:ahLst/>
                    <a:cxnLst>
                      <a:cxn ang="0">
                        <a:pos x="T0" y="T1"/>
                      </a:cxn>
                      <a:cxn ang="0">
                        <a:pos x="T2" y="T3"/>
                      </a:cxn>
                      <a:cxn ang="0">
                        <a:pos x="T4" y="T5"/>
                      </a:cxn>
                      <a:cxn ang="0">
                        <a:pos x="T6" y="T7"/>
                      </a:cxn>
                      <a:cxn ang="0">
                        <a:pos x="T8" y="T9"/>
                      </a:cxn>
                    </a:cxnLst>
                    <a:rect l="0" t="0" r="r" b="b"/>
                    <a:pathLst>
                      <a:path w="67" h="55">
                        <a:moveTo>
                          <a:pt x="28" y="0"/>
                        </a:moveTo>
                        <a:cubicBezTo>
                          <a:pt x="25" y="0"/>
                          <a:pt x="22" y="1"/>
                          <a:pt x="19" y="3"/>
                        </a:cubicBezTo>
                        <a:cubicBezTo>
                          <a:pt x="0" y="19"/>
                          <a:pt x="37" y="55"/>
                          <a:pt x="37" y="55"/>
                        </a:cubicBezTo>
                        <a:cubicBezTo>
                          <a:pt x="67" y="33"/>
                          <a:pt x="67" y="33"/>
                          <a:pt x="67" y="33"/>
                        </a:cubicBezTo>
                        <a:cubicBezTo>
                          <a:pt x="67" y="33"/>
                          <a:pt x="46" y="0"/>
                          <a:pt x="28"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9" name="Freeform 15">
                    <a:extLst>
                      <a:ext uri="{FF2B5EF4-FFF2-40B4-BE49-F238E27FC236}">
                        <a16:creationId xmlns:a16="http://schemas.microsoft.com/office/drawing/2014/main" id="{C5B78D2A-02F4-46B4-AE47-EE874121DE7E}"/>
                      </a:ext>
                    </a:extLst>
                  </p:cNvPr>
                  <p:cNvSpPr>
                    <a:spLocks/>
                  </p:cNvSpPr>
                  <p:nvPr/>
                </p:nvSpPr>
                <p:spPr bwMode="auto">
                  <a:xfrm>
                    <a:off x="4238626" y="2597151"/>
                    <a:ext cx="336550" cy="274638"/>
                  </a:xfrm>
                  <a:custGeom>
                    <a:avLst/>
                    <a:gdLst>
                      <a:gd name="T0" fmla="*/ 29 w 67"/>
                      <a:gd name="T1" fmla="*/ 0 h 55"/>
                      <a:gd name="T2" fmla="*/ 20 w 67"/>
                      <a:gd name="T3" fmla="*/ 3 h 55"/>
                      <a:gd name="T4" fmla="*/ 37 w 67"/>
                      <a:gd name="T5" fmla="*/ 55 h 55"/>
                      <a:gd name="T6" fmla="*/ 67 w 67"/>
                      <a:gd name="T7" fmla="*/ 33 h 55"/>
                      <a:gd name="T8" fmla="*/ 29 w 67"/>
                      <a:gd name="T9" fmla="*/ 0 h 55"/>
                    </a:gdLst>
                    <a:ahLst/>
                    <a:cxnLst>
                      <a:cxn ang="0">
                        <a:pos x="T0" y="T1"/>
                      </a:cxn>
                      <a:cxn ang="0">
                        <a:pos x="T2" y="T3"/>
                      </a:cxn>
                      <a:cxn ang="0">
                        <a:pos x="T4" y="T5"/>
                      </a:cxn>
                      <a:cxn ang="0">
                        <a:pos x="T6" y="T7"/>
                      </a:cxn>
                      <a:cxn ang="0">
                        <a:pos x="T8" y="T9"/>
                      </a:cxn>
                    </a:cxnLst>
                    <a:rect l="0" t="0" r="r" b="b"/>
                    <a:pathLst>
                      <a:path w="67" h="55">
                        <a:moveTo>
                          <a:pt x="29" y="0"/>
                        </a:moveTo>
                        <a:cubicBezTo>
                          <a:pt x="26" y="0"/>
                          <a:pt x="23" y="1"/>
                          <a:pt x="20" y="3"/>
                        </a:cubicBezTo>
                        <a:cubicBezTo>
                          <a:pt x="0" y="20"/>
                          <a:pt x="37" y="55"/>
                          <a:pt x="37" y="55"/>
                        </a:cubicBezTo>
                        <a:cubicBezTo>
                          <a:pt x="67" y="33"/>
                          <a:pt x="67" y="33"/>
                          <a:pt x="67" y="33"/>
                        </a:cubicBezTo>
                        <a:cubicBezTo>
                          <a:pt x="67" y="33"/>
                          <a:pt x="47" y="0"/>
                          <a:pt x="29"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0" name="Freeform 16">
                    <a:extLst>
                      <a:ext uri="{FF2B5EF4-FFF2-40B4-BE49-F238E27FC236}">
                        <a16:creationId xmlns:a16="http://schemas.microsoft.com/office/drawing/2014/main" id="{79B254E7-F252-4E16-BE4B-9523B9F281F7}"/>
                      </a:ext>
                    </a:extLst>
                  </p:cNvPr>
                  <p:cNvSpPr>
                    <a:spLocks/>
                  </p:cNvSpPr>
                  <p:nvPr/>
                </p:nvSpPr>
                <p:spPr bwMode="auto">
                  <a:xfrm>
                    <a:off x="4354513" y="3325813"/>
                    <a:ext cx="285750" cy="239713"/>
                  </a:xfrm>
                  <a:custGeom>
                    <a:avLst/>
                    <a:gdLst>
                      <a:gd name="T0" fmla="*/ 24 w 57"/>
                      <a:gd name="T1" fmla="*/ 0 h 48"/>
                      <a:gd name="T2" fmla="*/ 16 w 57"/>
                      <a:gd name="T3" fmla="*/ 3 h 48"/>
                      <a:gd name="T4" fmla="*/ 31 w 57"/>
                      <a:gd name="T5" fmla="*/ 48 h 48"/>
                      <a:gd name="T6" fmla="*/ 57 w 57"/>
                      <a:gd name="T7" fmla="*/ 29 h 48"/>
                      <a:gd name="T8" fmla="*/ 24 w 57"/>
                      <a:gd name="T9" fmla="*/ 0 h 48"/>
                    </a:gdLst>
                    <a:ahLst/>
                    <a:cxnLst>
                      <a:cxn ang="0">
                        <a:pos x="T0" y="T1"/>
                      </a:cxn>
                      <a:cxn ang="0">
                        <a:pos x="T2" y="T3"/>
                      </a:cxn>
                      <a:cxn ang="0">
                        <a:pos x="T4" y="T5"/>
                      </a:cxn>
                      <a:cxn ang="0">
                        <a:pos x="T6" y="T7"/>
                      </a:cxn>
                      <a:cxn ang="0">
                        <a:pos x="T8" y="T9"/>
                      </a:cxn>
                    </a:cxnLst>
                    <a:rect l="0" t="0" r="r" b="b"/>
                    <a:pathLst>
                      <a:path w="57" h="48">
                        <a:moveTo>
                          <a:pt x="24" y="0"/>
                        </a:moveTo>
                        <a:cubicBezTo>
                          <a:pt x="21" y="0"/>
                          <a:pt x="19" y="1"/>
                          <a:pt x="16" y="3"/>
                        </a:cubicBezTo>
                        <a:cubicBezTo>
                          <a:pt x="0" y="17"/>
                          <a:pt x="31" y="48"/>
                          <a:pt x="31" y="48"/>
                        </a:cubicBezTo>
                        <a:cubicBezTo>
                          <a:pt x="57" y="29"/>
                          <a:pt x="57" y="29"/>
                          <a:pt x="57" y="29"/>
                        </a:cubicBezTo>
                        <a:cubicBezTo>
                          <a:pt x="57" y="29"/>
                          <a:pt x="40" y="0"/>
                          <a:pt x="24"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1" name="Freeform 17">
                    <a:extLst>
                      <a:ext uri="{FF2B5EF4-FFF2-40B4-BE49-F238E27FC236}">
                        <a16:creationId xmlns:a16="http://schemas.microsoft.com/office/drawing/2014/main" id="{0B4CDEB3-69B3-44DB-8DB3-FFF56954E31A}"/>
                      </a:ext>
                    </a:extLst>
                  </p:cNvPr>
                  <p:cNvSpPr>
                    <a:spLocks/>
                  </p:cNvSpPr>
                  <p:nvPr/>
                </p:nvSpPr>
                <p:spPr bwMode="auto">
                  <a:xfrm>
                    <a:off x="4900613" y="2227263"/>
                    <a:ext cx="336550" cy="274638"/>
                  </a:xfrm>
                  <a:custGeom>
                    <a:avLst/>
                    <a:gdLst>
                      <a:gd name="T0" fmla="*/ 29 w 67"/>
                      <a:gd name="T1" fmla="*/ 0 h 55"/>
                      <a:gd name="T2" fmla="*/ 20 w 67"/>
                      <a:gd name="T3" fmla="*/ 3 h 55"/>
                      <a:gd name="T4" fmla="*/ 37 w 67"/>
                      <a:gd name="T5" fmla="*/ 55 h 55"/>
                      <a:gd name="T6" fmla="*/ 67 w 67"/>
                      <a:gd name="T7" fmla="*/ 33 h 55"/>
                      <a:gd name="T8" fmla="*/ 29 w 67"/>
                      <a:gd name="T9" fmla="*/ 0 h 55"/>
                    </a:gdLst>
                    <a:ahLst/>
                    <a:cxnLst>
                      <a:cxn ang="0">
                        <a:pos x="T0" y="T1"/>
                      </a:cxn>
                      <a:cxn ang="0">
                        <a:pos x="T2" y="T3"/>
                      </a:cxn>
                      <a:cxn ang="0">
                        <a:pos x="T4" y="T5"/>
                      </a:cxn>
                      <a:cxn ang="0">
                        <a:pos x="T6" y="T7"/>
                      </a:cxn>
                      <a:cxn ang="0">
                        <a:pos x="T8" y="T9"/>
                      </a:cxn>
                    </a:cxnLst>
                    <a:rect l="0" t="0" r="r" b="b"/>
                    <a:pathLst>
                      <a:path w="67" h="55">
                        <a:moveTo>
                          <a:pt x="29" y="0"/>
                        </a:moveTo>
                        <a:cubicBezTo>
                          <a:pt x="26" y="0"/>
                          <a:pt x="23" y="1"/>
                          <a:pt x="20" y="3"/>
                        </a:cubicBezTo>
                        <a:cubicBezTo>
                          <a:pt x="0" y="20"/>
                          <a:pt x="37" y="55"/>
                          <a:pt x="37" y="55"/>
                        </a:cubicBezTo>
                        <a:cubicBezTo>
                          <a:pt x="67" y="33"/>
                          <a:pt x="67" y="33"/>
                          <a:pt x="67" y="33"/>
                        </a:cubicBezTo>
                        <a:cubicBezTo>
                          <a:pt x="67" y="33"/>
                          <a:pt x="47" y="0"/>
                          <a:pt x="29" y="0"/>
                        </a:cubicBezTo>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2" name="Freeform 26">
                    <a:extLst>
                      <a:ext uri="{FF2B5EF4-FFF2-40B4-BE49-F238E27FC236}">
                        <a16:creationId xmlns:a16="http://schemas.microsoft.com/office/drawing/2014/main" id="{213417F9-C8A7-454B-B341-8293CA2B6A0D}"/>
                      </a:ext>
                    </a:extLst>
                  </p:cNvPr>
                  <p:cNvSpPr>
                    <a:spLocks/>
                  </p:cNvSpPr>
                  <p:nvPr/>
                </p:nvSpPr>
                <p:spPr bwMode="auto">
                  <a:xfrm>
                    <a:off x="6515101" y="2687638"/>
                    <a:ext cx="85725" cy="349250"/>
                  </a:xfrm>
                  <a:custGeom>
                    <a:avLst/>
                    <a:gdLst>
                      <a:gd name="T0" fmla="*/ 17 w 17"/>
                      <a:gd name="T1" fmla="*/ 70 h 70"/>
                      <a:gd name="T2" fmla="*/ 2 w 17"/>
                      <a:gd name="T3" fmla="*/ 34 h 70"/>
                      <a:gd name="T4" fmla="*/ 8 w 17"/>
                      <a:gd name="T5" fmla="*/ 15 h 70"/>
                      <a:gd name="T6" fmla="*/ 16 w 17"/>
                      <a:gd name="T7" fmla="*/ 0 h 70"/>
                      <a:gd name="T8" fmla="*/ 17 w 17"/>
                      <a:gd name="T9" fmla="*/ 70 h 70"/>
                    </a:gdLst>
                    <a:ahLst/>
                    <a:cxnLst>
                      <a:cxn ang="0">
                        <a:pos x="T0" y="T1"/>
                      </a:cxn>
                      <a:cxn ang="0">
                        <a:pos x="T2" y="T3"/>
                      </a:cxn>
                      <a:cxn ang="0">
                        <a:pos x="T4" y="T5"/>
                      </a:cxn>
                      <a:cxn ang="0">
                        <a:pos x="T6" y="T7"/>
                      </a:cxn>
                      <a:cxn ang="0">
                        <a:pos x="T8" y="T9"/>
                      </a:cxn>
                    </a:cxnLst>
                    <a:rect l="0" t="0" r="r" b="b"/>
                    <a:pathLst>
                      <a:path w="17" h="70">
                        <a:moveTo>
                          <a:pt x="17" y="70"/>
                        </a:moveTo>
                        <a:cubicBezTo>
                          <a:pt x="17" y="70"/>
                          <a:pt x="0" y="68"/>
                          <a:pt x="2" y="34"/>
                        </a:cubicBezTo>
                        <a:cubicBezTo>
                          <a:pt x="2" y="27"/>
                          <a:pt x="4" y="21"/>
                          <a:pt x="8" y="15"/>
                        </a:cubicBezTo>
                        <a:cubicBezTo>
                          <a:pt x="16" y="0"/>
                          <a:pt x="16" y="0"/>
                          <a:pt x="16" y="0"/>
                        </a:cubicBezTo>
                        <a:lnTo>
                          <a:pt x="17" y="70"/>
                        </a:lnTo>
                        <a:close/>
                      </a:path>
                    </a:pathLst>
                  </a:custGeom>
                  <a:solidFill>
                    <a:srgbClr val="F9D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13" name="Freeform: Shape 12">
                  <a:extLst>
                    <a:ext uri="{FF2B5EF4-FFF2-40B4-BE49-F238E27FC236}">
                      <a16:creationId xmlns:a16="http://schemas.microsoft.com/office/drawing/2014/main" id="{CBD81691-F4BC-4B88-A862-3C027F5E41A0}"/>
                    </a:ext>
                  </a:extLst>
                </p:cNvPr>
                <p:cNvSpPr/>
                <p:nvPr/>
              </p:nvSpPr>
              <p:spPr>
                <a:xfrm>
                  <a:off x="770557" y="4532344"/>
                  <a:ext cx="2081526" cy="2325656"/>
                </a:xfrm>
                <a:custGeom>
                  <a:avLst/>
                  <a:gdLst>
                    <a:gd name="connsiteX0" fmla="*/ 1432545 w 2081526"/>
                    <a:gd name="connsiteY0" fmla="*/ 0 h 2325656"/>
                    <a:gd name="connsiteX1" fmla="*/ 2081526 w 2081526"/>
                    <a:gd name="connsiteY1" fmla="*/ 418718 h 2325656"/>
                    <a:gd name="connsiteX2" fmla="*/ 1237041 w 2081526"/>
                    <a:gd name="connsiteY2" fmla="*/ 2325656 h 2325656"/>
                    <a:gd name="connsiteX3" fmla="*/ 0 w 2081526"/>
                    <a:gd name="connsiteY3" fmla="*/ 2325656 h 2325656"/>
                    <a:gd name="connsiteX4" fmla="*/ 1432545 w 2081526"/>
                    <a:gd name="connsiteY4" fmla="*/ 0 h 232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1526" h="2325656">
                      <a:moveTo>
                        <a:pt x="1432545" y="0"/>
                      </a:moveTo>
                      <a:lnTo>
                        <a:pt x="2081526" y="418718"/>
                      </a:lnTo>
                      <a:lnTo>
                        <a:pt x="1237041" y="2325656"/>
                      </a:lnTo>
                      <a:lnTo>
                        <a:pt x="0" y="2325656"/>
                      </a:lnTo>
                      <a:lnTo>
                        <a:pt x="1432545" y="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18987" rtl="0" eaLnBrk="1" latinLnBrk="0" hangingPunct="1">
                    <a:defRPr sz="2400" kern="1200">
                      <a:solidFill>
                        <a:schemeClr val="lt1"/>
                      </a:solidFill>
                      <a:latin typeface="+mn-lt"/>
                      <a:ea typeface="+mn-ea"/>
                      <a:cs typeface="+mn-cs"/>
                    </a:defRPr>
                  </a:lvl1pPr>
                  <a:lvl2pPr marL="609493" algn="l" defTabSz="1218987" rtl="0" eaLnBrk="1" latinLnBrk="0" hangingPunct="1">
                    <a:defRPr sz="2400" kern="1200">
                      <a:solidFill>
                        <a:schemeClr val="lt1"/>
                      </a:solidFill>
                      <a:latin typeface="+mn-lt"/>
                      <a:ea typeface="+mn-ea"/>
                      <a:cs typeface="+mn-cs"/>
                    </a:defRPr>
                  </a:lvl2pPr>
                  <a:lvl3pPr marL="1218987" algn="l" defTabSz="1218987" rtl="0" eaLnBrk="1" latinLnBrk="0" hangingPunct="1">
                    <a:defRPr sz="2400" kern="1200">
                      <a:solidFill>
                        <a:schemeClr val="lt1"/>
                      </a:solidFill>
                      <a:latin typeface="+mn-lt"/>
                      <a:ea typeface="+mn-ea"/>
                      <a:cs typeface="+mn-cs"/>
                    </a:defRPr>
                  </a:lvl3pPr>
                  <a:lvl4pPr marL="1828480" algn="l" defTabSz="1218987" rtl="0" eaLnBrk="1" latinLnBrk="0" hangingPunct="1">
                    <a:defRPr sz="2400" kern="1200">
                      <a:solidFill>
                        <a:schemeClr val="lt1"/>
                      </a:solidFill>
                      <a:latin typeface="+mn-lt"/>
                      <a:ea typeface="+mn-ea"/>
                      <a:cs typeface="+mn-cs"/>
                    </a:defRPr>
                  </a:lvl4pPr>
                  <a:lvl5pPr marL="2437973" algn="l" defTabSz="1218987" rtl="0" eaLnBrk="1" latinLnBrk="0" hangingPunct="1">
                    <a:defRPr sz="2400" kern="1200">
                      <a:solidFill>
                        <a:schemeClr val="lt1"/>
                      </a:solidFill>
                      <a:latin typeface="+mn-lt"/>
                      <a:ea typeface="+mn-ea"/>
                      <a:cs typeface="+mn-cs"/>
                    </a:defRPr>
                  </a:lvl5pPr>
                  <a:lvl6pPr marL="3047467" algn="l" defTabSz="1218987" rtl="0" eaLnBrk="1" latinLnBrk="0" hangingPunct="1">
                    <a:defRPr sz="2400" kern="1200">
                      <a:solidFill>
                        <a:schemeClr val="lt1"/>
                      </a:solidFill>
                      <a:latin typeface="+mn-lt"/>
                      <a:ea typeface="+mn-ea"/>
                      <a:cs typeface="+mn-cs"/>
                    </a:defRPr>
                  </a:lvl6pPr>
                  <a:lvl7pPr marL="3656960" algn="l" defTabSz="1218987" rtl="0" eaLnBrk="1" latinLnBrk="0" hangingPunct="1">
                    <a:defRPr sz="2400" kern="1200">
                      <a:solidFill>
                        <a:schemeClr val="lt1"/>
                      </a:solidFill>
                      <a:latin typeface="+mn-lt"/>
                      <a:ea typeface="+mn-ea"/>
                      <a:cs typeface="+mn-cs"/>
                    </a:defRPr>
                  </a:lvl7pPr>
                  <a:lvl8pPr marL="4266453" algn="l" defTabSz="1218987" rtl="0" eaLnBrk="1" latinLnBrk="0" hangingPunct="1">
                    <a:defRPr sz="2400" kern="1200">
                      <a:solidFill>
                        <a:schemeClr val="lt1"/>
                      </a:solidFill>
                      <a:latin typeface="+mn-lt"/>
                      <a:ea typeface="+mn-ea"/>
                      <a:cs typeface="+mn-cs"/>
                    </a:defRPr>
                  </a:lvl8pPr>
                  <a:lvl9pPr marL="4875947" algn="l" defTabSz="1218987" rtl="0" eaLnBrk="1" latinLnBrk="0" hangingPunct="1">
                    <a:defRPr sz="2400" kern="1200">
                      <a:solidFill>
                        <a:schemeClr val="lt1"/>
                      </a:solidFill>
                      <a:latin typeface="+mn-lt"/>
                      <a:ea typeface="+mn-ea"/>
                      <a:cs typeface="+mn-cs"/>
                    </a:defRPr>
                  </a:lvl9pPr>
                </a:lstStyle>
                <a:p>
                  <a:pPr algn="ctr"/>
                  <a:endParaRPr lang="en-IN"/>
                </a:p>
              </p:txBody>
            </p:sp>
            <p:grpSp>
              <p:nvGrpSpPr>
                <p:cNvPr id="14" name="Group 13">
                  <a:extLst>
                    <a:ext uri="{FF2B5EF4-FFF2-40B4-BE49-F238E27FC236}">
                      <a16:creationId xmlns:a16="http://schemas.microsoft.com/office/drawing/2014/main" id="{B5E20856-F86B-4ECE-B7D7-B8AC2DA03DAC}"/>
                    </a:ext>
                  </a:extLst>
                </p:cNvPr>
                <p:cNvGrpSpPr/>
                <p:nvPr/>
              </p:nvGrpSpPr>
              <p:grpSpPr>
                <a:xfrm rot="21388186" flipH="1">
                  <a:off x="2468634" y="4981778"/>
                  <a:ext cx="201629" cy="286397"/>
                  <a:chOff x="3039210" y="4911867"/>
                  <a:chExt cx="207109" cy="294180"/>
                </a:xfrm>
                <a:solidFill>
                  <a:schemeClr val="tx1">
                    <a:lumMod val="75000"/>
                    <a:lumOff val="25000"/>
                  </a:schemeClr>
                </a:solidFill>
              </p:grpSpPr>
              <p:sp>
                <p:nvSpPr>
                  <p:cNvPr id="15" name="Oval 14">
                    <a:extLst>
                      <a:ext uri="{FF2B5EF4-FFF2-40B4-BE49-F238E27FC236}">
                        <a16:creationId xmlns:a16="http://schemas.microsoft.com/office/drawing/2014/main" id="{A246AA28-0359-47AA-8D44-D7E000B34F59}"/>
                      </a:ext>
                    </a:extLst>
                  </p:cNvPr>
                  <p:cNvSpPr>
                    <a:spLocks noChangeArrowheads="1"/>
                  </p:cNvSpPr>
                  <p:nvPr/>
                </p:nvSpPr>
                <p:spPr bwMode="auto">
                  <a:xfrm rot="20032149">
                    <a:off x="3039210" y="4911867"/>
                    <a:ext cx="119627" cy="119627"/>
                  </a:xfrm>
                  <a:prstGeom prst="ellipse">
                    <a:avLst/>
                  </a:prstGeom>
                  <a:solidFill>
                    <a:schemeClr val="bg2">
                      <a:lumMod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16" name="Oval 15">
                    <a:extLst>
                      <a:ext uri="{FF2B5EF4-FFF2-40B4-BE49-F238E27FC236}">
                        <a16:creationId xmlns:a16="http://schemas.microsoft.com/office/drawing/2014/main" id="{4CDBF841-23A2-4C4E-B654-05C4B8E81A73}"/>
                      </a:ext>
                    </a:extLst>
                  </p:cNvPr>
                  <p:cNvSpPr>
                    <a:spLocks noChangeArrowheads="1"/>
                  </p:cNvSpPr>
                  <p:nvPr/>
                </p:nvSpPr>
                <p:spPr bwMode="auto">
                  <a:xfrm rot="20032149">
                    <a:off x="3125434" y="5086420"/>
                    <a:ext cx="120885" cy="119627"/>
                  </a:xfrm>
                  <a:prstGeom prst="ellipse">
                    <a:avLst/>
                  </a:prstGeom>
                  <a:solidFill>
                    <a:schemeClr val="bg2">
                      <a:lumMod val="2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grpSp>
        </p:grpSp>
      </p:gr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8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The vision</a:t>
            </a:r>
          </a:p>
        </p:txBody>
      </p:sp>
      <p:pic>
        <p:nvPicPr>
          <p:cNvPr id="90" name="Picture 2" descr="St Mary's Linton">
            <a:extLst>
              <a:ext uri="{FF2B5EF4-FFF2-40B4-BE49-F238E27FC236}">
                <a16:creationId xmlns:a16="http://schemas.microsoft.com/office/drawing/2014/main" id="{0EB2FF5F-F6CC-4047-AB7A-8FB0999B4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478EFEA-B1DE-4A43-891B-D66D91DE2BD1}"/>
              </a:ext>
            </a:extLst>
          </p:cNvPr>
          <p:cNvPicPr>
            <a:picLocks noChangeAspect="1"/>
          </p:cNvPicPr>
          <p:nvPr/>
        </p:nvPicPr>
        <p:blipFill>
          <a:blip r:embed="rId4"/>
          <a:stretch>
            <a:fillRect/>
          </a:stretch>
        </p:blipFill>
        <p:spPr>
          <a:xfrm>
            <a:off x="2378202" y="1962912"/>
            <a:ext cx="6912102" cy="4895088"/>
          </a:xfrm>
          <a:prstGeom prst="rect">
            <a:avLst/>
          </a:prstGeom>
        </p:spPr>
      </p:pic>
    </p:spTree>
    <p:extLst>
      <p:ext uri="{BB962C8B-B14F-4D97-AF65-F5344CB8AC3E}">
        <p14:creationId xmlns:p14="http://schemas.microsoft.com/office/powerpoint/2010/main" val="11177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a:xfrm>
            <a:off x="1066800" y="528855"/>
            <a:ext cx="10058400" cy="1450757"/>
          </a:xfrm>
        </p:spPr>
        <p:txBody>
          <a:bodyPr>
            <a:normAutofit/>
          </a:bodyPr>
          <a:lstStyle/>
          <a:p>
            <a:r>
              <a:rPr lang="en-GB" sz="4300" dirty="0">
                <a:solidFill>
                  <a:schemeClr val="tx1"/>
                </a:solidFill>
              </a:rPr>
              <a:t>Rooted in God. Rooted in Community</a:t>
            </a:r>
          </a:p>
        </p:txBody>
      </p:sp>
      <p:sp>
        <p:nvSpPr>
          <p:cNvPr id="4" name="Content Placeholder 3">
            <a:extLst>
              <a:ext uri="{FF2B5EF4-FFF2-40B4-BE49-F238E27FC236}">
                <a16:creationId xmlns:a16="http://schemas.microsoft.com/office/drawing/2014/main" id="{9F20F511-45B7-4414-9DC5-9C2001B35EE1}"/>
              </a:ext>
            </a:extLst>
          </p:cNvPr>
          <p:cNvSpPr>
            <a:spLocks noGrp="1"/>
          </p:cNvSpPr>
          <p:nvPr>
            <p:ph idx="1"/>
          </p:nvPr>
        </p:nvSpPr>
        <p:spPr>
          <a:xfrm>
            <a:off x="1196146" y="2108201"/>
            <a:ext cx="9959533" cy="3760891"/>
          </a:xfrm>
        </p:spPr>
        <p:txBody>
          <a:bodyPr>
            <a:normAutofit/>
          </a:bodyPr>
          <a:lstStyle/>
          <a:p>
            <a:r>
              <a:rPr lang="en-GB" sz="3200" dirty="0">
                <a:solidFill>
                  <a:schemeClr val="tx1"/>
                </a:solidFill>
              </a:rPr>
              <a:t>Mission Action Plan</a:t>
            </a:r>
          </a:p>
          <a:p>
            <a:r>
              <a:rPr lang="en-GB" sz="3200" dirty="0">
                <a:solidFill>
                  <a:schemeClr val="tx1"/>
                </a:solidFill>
              </a:rPr>
              <a:t>PCC finance budget process</a:t>
            </a:r>
          </a:p>
          <a:p>
            <a:r>
              <a:rPr lang="en-GB" sz="3200" dirty="0">
                <a:solidFill>
                  <a:schemeClr val="tx1"/>
                </a:solidFill>
              </a:rPr>
              <a:t>The choice</a:t>
            </a:r>
          </a:p>
          <a:p>
            <a:endParaRPr lang="en-GB" sz="3200" dirty="0">
              <a:solidFill>
                <a:schemeClr val="tx1"/>
              </a:solidFill>
            </a:endParaRP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descr="A picture containing toy&#10;&#10;Description automatically generated">
            <a:extLst>
              <a:ext uri="{FF2B5EF4-FFF2-40B4-BE49-F238E27FC236}">
                <a16:creationId xmlns:a16="http://schemas.microsoft.com/office/drawing/2014/main" id="{A9DE90DB-D02B-426F-9CE1-8FE011C9C3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969790" y="3933952"/>
            <a:ext cx="2901943" cy="3054677"/>
          </a:xfrm>
          <a:prstGeom prst="rect">
            <a:avLst/>
          </a:prstGeom>
        </p:spPr>
      </p:pic>
      <p:grpSp>
        <p:nvGrpSpPr>
          <p:cNvPr id="75" name="Group 74">
            <a:extLst>
              <a:ext uri="{FF2B5EF4-FFF2-40B4-BE49-F238E27FC236}">
                <a16:creationId xmlns:a16="http://schemas.microsoft.com/office/drawing/2014/main" id="{A8FEE620-754A-4444-AA97-24DB26CC348A}"/>
              </a:ext>
            </a:extLst>
          </p:cNvPr>
          <p:cNvGrpSpPr/>
          <p:nvPr/>
        </p:nvGrpSpPr>
        <p:grpSpPr>
          <a:xfrm>
            <a:off x="7806496" y="4121867"/>
            <a:ext cx="2709636" cy="2852248"/>
            <a:chOff x="7755696" y="4121867"/>
            <a:chExt cx="2709636" cy="2852248"/>
          </a:xfrm>
        </p:grpSpPr>
        <p:pic>
          <p:nvPicPr>
            <p:cNvPr id="73" name="Picture 72">
              <a:extLst>
                <a:ext uri="{FF2B5EF4-FFF2-40B4-BE49-F238E27FC236}">
                  <a16:creationId xmlns:a16="http://schemas.microsoft.com/office/drawing/2014/main" id="{2E3C24D6-31DA-49AB-9F5E-C4A9C5F66FC5}"/>
                </a:ext>
              </a:extLst>
            </p:cNvPr>
            <p:cNvPicPr>
              <a:picLocks noChangeAspect="1"/>
            </p:cNvPicPr>
            <p:nvPr/>
          </p:nvPicPr>
          <p:blipFill>
            <a:blip r:embed="rId5"/>
            <a:stretch>
              <a:fillRect/>
            </a:stretch>
          </p:blipFill>
          <p:spPr>
            <a:xfrm rot="20073601">
              <a:off x="7829598" y="4819595"/>
              <a:ext cx="673155" cy="672177"/>
            </a:xfrm>
            <a:prstGeom prst="rect">
              <a:avLst/>
            </a:prstGeom>
          </p:spPr>
        </p:pic>
        <p:pic>
          <p:nvPicPr>
            <p:cNvPr id="5" name="Picture 4" descr="A close up of a logo&#10;&#10;Description automatically generated">
              <a:extLst>
                <a:ext uri="{FF2B5EF4-FFF2-40B4-BE49-F238E27FC236}">
                  <a16:creationId xmlns:a16="http://schemas.microsoft.com/office/drawing/2014/main" id="{82D7A685-639E-42E9-967C-F7B6CC3F61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5696" y="4121867"/>
              <a:ext cx="2709636" cy="2852248"/>
            </a:xfrm>
            <a:prstGeom prst="rect">
              <a:avLst/>
            </a:prstGeom>
          </p:spPr>
        </p:pic>
      </p:grpSp>
    </p:spTree>
    <p:extLst>
      <p:ext uri="{BB962C8B-B14F-4D97-AF65-F5344CB8AC3E}">
        <p14:creationId xmlns:p14="http://schemas.microsoft.com/office/powerpoint/2010/main" val="318164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Other factors</a:t>
            </a:r>
          </a:p>
        </p:txBody>
      </p:sp>
      <p:sp>
        <p:nvSpPr>
          <p:cNvPr id="4" name="Content Placeholder 3">
            <a:extLst>
              <a:ext uri="{FF2B5EF4-FFF2-40B4-BE49-F238E27FC236}">
                <a16:creationId xmlns:a16="http://schemas.microsoft.com/office/drawing/2014/main" id="{9F20F511-45B7-4414-9DC5-9C2001B35EE1}"/>
              </a:ext>
            </a:extLst>
          </p:cNvPr>
          <p:cNvSpPr>
            <a:spLocks noGrp="1"/>
          </p:cNvSpPr>
          <p:nvPr>
            <p:ph idx="1"/>
          </p:nvPr>
        </p:nvSpPr>
        <p:spPr>
          <a:xfrm>
            <a:off x="1257300" y="2108201"/>
            <a:ext cx="4076700" cy="4004732"/>
          </a:xfrm>
        </p:spPr>
        <p:txBody>
          <a:bodyPr>
            <a:normAutofit lnSpcReduction="10000"/>
          </a:bodyPr>
          <a:lstStyle/>
          <a:p>
            <a:pPr marL="0" indent="0">
              <a:buNone/>
            </a:pPr>
            <a:r>
              <a:rPr lang="en-GB" sz="3200" dirty="0">
                <a:solidFill>
                  <a:schemeClr val="tx1"/>
                </a:solidFill>
              </a:rPr>
              <a:t>In 2016 income higher due to grants and gifts received.</a:t>
            </a:r>
          </a:p>
          <a:p>
            <a:pPr marL="0" indent="0">
              <a:buNone/>
            </a:pPr>
            <a:r>
              <a:rPr lang="en-GB" sz="3200" dirty="0">
                <a:solidFill>
                  <a:schemeClr val="tx1"/>
                </a:solidFill>
              </a:rPr>
              <a:t>Income shows a steady rise since 2017.</a:t>
            </a:r>
          </a:p>
          <a:p>
            <a:pPr marL="0" indent="0">
              <a:buNone/>
            </a:pPr>
            <a:r>
              <a:rPr lang="en-GB" sz="3200" dirty="0">
                <a:solidFill>
                  <a:schemeClr val="tx1"/>
                </a:solidFill>
              </a:rPr>
              <a:t>Running costs have increased year on year</a:t>
            </a:r>
          </a:p>
          <a:p>
            <a:pPr marL="450000" indent="-450000"/>
            <a:endParaRPr lang="en-GB" sz="3200" dirty="0">
              <a:solidFill>
                <a:schemeClr val="tx1"/>
              </a:solidFill>
            </a:endParaRP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Chart 9">
            <a:extLst>
              <a:ext uri="{FF2B5EF4-FFF2-40B4-BE49-F238E27FC236}">
                <a16:creationId xmlns:a16="http://schemas.microsoft.com/office/drawing/2014/main" id="{2E0475DE-07F0-1240-A8AD-F92A26EABE53}"/>
              </a:ext>
            </a:extLst>
          </p:cNvPr>
          <p:cNvGraphicFramePr/>
          <p:nvPr>
            <p:extLst>
              <p:ext uri="{D42A27DB-BD31-4B8C-83A1-F6EECF244321}">
                <p14:modId xmlns:p14="http://schemas.microsoft.com/office/powerpoint/2010/main" val="1093711871"/>
              </p:ext>
            </p:extLst>
          </p:nvPr>
        </p:nvGraphicFramePr>
        <p:xfrm>
          <a:off x="5664200" y="2569050"/>
          <a:ext cx="5632791" cy="28391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531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dissolv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ssolv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Why do we give to the Church?</a:t>
            </a: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196146" y="2108201"/>
            <a:ext cx="9959533"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 Because God has given us so much</a:t>
            </a:r>
          </a:p>
          <a:p>
            <a:r>
              <a:rPr lang="en-GB" sz="3200" dirty="0">
                <a:solidFill>
                  <a:schemeClr val="tx1"/>
                </a:solidFill>
              </a:rPr>
              <a:t>… As a token of our thanks for all that has been given to us</a:t>
            </a:r>
          </a:p>
          <a:p>
            <a:r>
              <a:rPr lang="en-GB" sz="3200" dirty="0">
                <a:solidFill>
                  <a:schemeClr val="tx1"/>
                </a:solidFill>
              </a:rPr>
              <a:t>… To further the work of the church</a:t>
            </a:r>
          </a:p>
          <a:p>
            <a:endParaRPr lang="en-GB" sz="3200" dirty="0">
              <a:solidFill>
                <a:schemeClr val="tx1"/>
              </a:solidFill>
            </a:endParaRPr>
          </a:p>
        </p:txBody>
      </p:sp>
    </p:spTree>
    <p:extLst>
      <p:ext uri="{BB962C8B-B14F-4D97-AF65-F5344CB8AC3E}">
        <p14:creationId xmlns:p14="http://schemas.microsoft.com/office/powerpoint/2010/main" val="245911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How much should I give?</a:t>
            </a: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196146" y="2108201"/>
            <a:ext cx="9959533"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Something only we can judge for ourselves </a:t>
            </a:r>
          </a:p>
          <a:p>
            <a:r>
              <a:rPr lang="en-GB" sz="3200" dirty="0">
                <a:solidFill>
                  <a:schemeClr val="tx1"/>
                </a:solidFill>
              </a:rPr>
              <a:t>Giving in proportion to what we have received</a:t>
            </a:r>
          </a:p>
          <a:p>
            <a:endParaRPr lang="en-GB" sz="3200" dirty="0">
              <a:solidFill>
                <a:schemeClr val="tx1"/>
              </a:solidFill>
            </a:endParaRPr>
          </a:p>
        </p:txBody>
      </p:sp>
      <p:sp>
        <p:nvSpPr>
          <p:cNvPr id="3" name="Rectangle 2">
            <a:extLst>
              <a:ext uri="{FF2B5EF4-FFF2-40B4-BE49-F238E27FC236}">
                <a16:creationId xmlns:a16="http://schemas.microsoft.com/office/drawing/2014/main" id="{E1A27257-5BD0-489F-A322-31F3FCC0F84E}"/>
              </a:ext>
            </a:extLst>
          </p:cNvPr>
          <p:cNvSpPr/>
          <p:nvPr/>
        </p:nvSpPr>
        <p:spPr>
          <a:xfrm>
            <a:off x="1525039" y="4145543"/>
            <a:ext cx="9301745" cy="1723549"/>
          </a:xfrm>
          <a:prstGeom prst="rect">
            <a:avLst/>
          </a:prstGeom>
        </p:spPr>
        <p:txBody>
          <a:bodyPr wrap="square">
            <a:spAutoFit/>
          </a:bodyPr>
          <a:lstStyle/>
          <a:p>
            <a:pPr algn="ctr"/>
            <a:r>
              <a:rPr lang="en-GB" sz="3600" i="1" dirty="0">
                <a:solidFill>
                  <a:srgbClr val="BA202A"/>
                </a:solidFill>
              </a:rPr>
              <a:t>‘On the first day of every week, each of you is to put aside and save whatever extra you earn’</a:t>
            </a:r>
          </a:p>
          <a:p>
            <a:pPr algn="ctr"/>
            <a:r>
              <a:rPr lang="en-GB" sz="800" i="1" dirty="0">
                <a:solidFill>
                  <a:schemeClr val="tx1">
                    <a:lumMod val="75000"/>
                    <a:lumOff val="25000"/>
                  </a:schemeClr>
                </a:solidFill>
              </a:rPr>
              <a:t> </a:t>
            </a:r>
          </a:p>
          <a:p>
            <a:pPr algn="ctr"/>
            <a:r>
              <a:rPr lang="en-GB" sz="2600" i="1" dirty="0"/>
              <a:t>~ 1 Corinthians 16v2</a:t>
            </a:r>
            <a:endParaRPr lang="en-GB" sz="2600" dirty="0"/>
          </a:p>
        </p:txBody>
      </p:sp>
    </p:spTree>
    <p:extLst>
      <p:ext uri="{BB962C8B-B14F-4D97-AF65-F5344CB8AC3E}">
        <p14:creationId xmlns:p14="http://schemas.microsoft.com/office/powerpoint/2010/main" val="91926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dissolve">
                                      <p:cBhvr>
                                        <p:cTn id="17" dur="500"/>
                                        <p:tgtEl>
                                          <p:spTgt spid="3">
                                            <p:txEl>
                                              <p:pRg st="0" end="0"/>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ssolv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st mary's linton">
            <a:extLst>
              <a:ext uri="{FF2B5EF4-FFF2-40B4-BE49-F238E27FC236}">
                <a16:creationId xmlns:a16="http://schemas.microsoft.com/office/drawing/2014/main" id="{C743867C-0846-4C24-BF87-ABC37AF4EAE3}"/>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3790" b="20416"/>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CABD45F-A9C2-4E7A-9AE9-F158D9653B15}"/>
              </a:ext>
            </a:extLst>
          </p:cNvPr>
          <p:cNvSpPr>
            <a:spLocks noGrp="1"/>
          </p:cNvSpPr>
          <p:nvPr>
            <p:ph type="body" sz="half" idx="2"/>
          </p:nvPr>
        </p:nvSpPr>
        <p:spPr>
          <a:xfrm>
            <a:off x="1097279" y="5753100"/>
            <a:ext cx="10113264" cy="571500"/>
          </a:xfrm>
        </p:spPr>
        <p:txBody>
          <a:bodyPr>
            <a:normAutofit/>
          </a:bodyPr>
          <a:lstStyle/>
          <a:p>
            <a:r>
              <a:rPr lang="en-GB" sz="2600" dirty="0"/>
              <a:t>~ 2 Corinthians 9v7-8</a:t>
            </a:r>
          </a:p>
        </p:txBody>
      </p:sp>
      <p:sp>
        <p:nvSpPr>
          <p:cNvPr id="9" name="Title 1">
            <a:extLst>
              <a:ext uri="{FF2B5EF4-FFF2-40B4-BE49-F238E27FC236}">
                <a16:creationId xmlns:a16="http://schemas.microsoft.com/office/drawing/2014/main" id="{BE87CC5C-425C-4384-8CF3-9EE65AA5B017}"/>
              </a:ext>
            </a:extLst>
          </p:cNvPr>
          <p:cNvSpPr txBox="1">
            <a:spLocks/>
          </p:cNvSpPr>
          <p:nvPr/>
        </p:nvSpPr>
        <p:spPr>
          <a:xfrm>
            <a:off x="867410" y="533400"/>
            <a:ext cx="10457180" cy="4572000"/>
          </a:xfrm>
          <a:prstGeom prst="rect">
            <a:avLst/>
          </a:prstGeom>
        </p:spPr>
        <p:txBody>
          <a:bodyPr vert="horz" lIns="91440" tIns="0" rIns="91440" bIns="0" rtlCol="0" anchor="ctr">
            <a:normAutofit/>
          </a:bodyPr>
          <a:lstStyle>
            <a:lvl1pPr algn="l" defTabSz="914400" rtl="0" eaLnBrk="1" latinLnBrk="0" hangingPunct="1">
              <a:lnSpc>
                <a:spcPct val="90000"/>
              </a:lnSpc>
              <a:spcBef>
                <a:spcPct val="0"/>
              </a:spcBef>
              <a:buNone/>
              <a:defRPr sz="3600" b="0" i="0" kern="1200" spc="-50" baseline="0">
                <a:solidFill>
                  <a:srgbClr val="FFFFFF"/>
                </a:solidFill>
                <a:latin typeface="+mj-lt"/>
                <a:ea typeface="+mj-ea"/>
                <a:cs typeface="+mj-cs"/>
              </a:defRPr>
            </a:lvl1pPr>
          </a:lstStyle>
          <a:p>
            <a:pPr algn="ctr">
              <a:lnSpc>
                <a:spcPct val="110000"/>
              </a:lnSpc>
              <a:spcAft>
                <a:spcPts val="100"/>
              </a:spcAft>
            </a:pPr>
            <a:r>
              <a:rPr lang="en-GB" i="1" dirty="0">
                <a:solidFill>
                  <a:schemeClr val="tx1"/>
                </a:solidFill>
                <a:latin typeface="+mn-lt"/>
              </a:rPr>
              <a:t>‘Each of you must give as you have made up your mind, not reluctantly or under compulsion, for God loves a cheerful giver. 8 And God is able to provide you with every blessing in abundance, so that by always having enough of everything, you may share abundantly in every good work.’ </a:t>
            </a:r>
            <a:endParaRPr lang="en-US" i="1" dirty="0">
              <a:solidFill>
                <a:schemeClr val="tx1"/>
              </a:solidFill>
              <a:latin typeface="+mn-lt"/>
            </a:endParaRPr>
          </a:p>
        </p:txBody>
      </p:sp>
    </p:spTree>
    <p:extLst>
      <p:ext uri="{BB962C8B-B14F-4D97-AF65-F5344CB8AC3E}">
        <p14:creationId xmlns:p14="http://schemas.microsoft.com/office/powerpoint/2010/main" val="3359511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D3AE7-1D28-409B-9B19-BBB3CDC7A420}"/>
              </a:ext>
            </a:extLst>
          </p:cNvPr>
          <p:cNvSpPr>
            <a:spLocks noGrp="1"/>
          </p:cNvSpPr>
          <p:nvPr>
            <p:ph type="title"/>
          </p:nvPr>
        </p:nvSpPr>
        <p:spPr/>
        <p:txBody>
          <a:bodyPr>
            <a:normAutofit/>
          </a:bodyPr>
          <a:lstStyle/>
          <a:p>
            <a:r>
              <a:rPr lang="en-GB" sz="4300" dirty="0">
                <a:solidFill>
                  <a:schemeClr val="tx1"/>
                </a:solidFill>
              </a:rPr>
              <a:t>How much should I give?</a:t>
            </a:r>
          </a:p>
        </p:txBody>
      </p:sp>
      <p:pic>
        <p:nvPicPr>
          <p:cNvPr id="102" name="Picture 2" descr="St Mary's Linton">
            <a:extLst>
              <a:ext uri="{FF2B5EF4-FFF2-40B4-BE49-F238E27FC236}">
                <a16:creationId xmlns:a16="http://schemas.microsoft.com/office/drawing/2014/main" id="{841B5711-F11B-4378-BFDF-0291D6715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5332" y="6443972"/>
            <a:ext cx="1663318" cy="36485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B2D51E9F-1E8B-474C-B7CD-03C80599E3A0}"/>
              </a:ext>
            </a:extLst>
          </p:cNvPr>
          <p:cNvSpPr txBox="1">
            <a:spLocks/>
          </p:cNvSpPr>
          <p:nvPr/>
        </p:nvSpPr>
        <p:spPr>
          <a:xfrm>
            <a:off x="1196146" y="2108201"/>
            <a:ext cx="9959533" cy="3760891"/>
          </a:xfrm>
          <a:prstGeom prst="rect">
            <a:avLst/>
          </a:prstGeom>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GB" sz="3200" dirty="0">
                <a:solidFill>
                  <a:schemeClr val="tx1"/>
                </a:solidFill>
              </a:rPr>
              <a:t>Cost of one coffee out a week</a:t>
            </a:r>
          </a:p>
          <a:p>
            <a:r>
              <a:rPr lang="en-GB" sz="3200" dirty="0">
                <a:solidFill>
                  <a:schemeClr val="tx1"/>
                </a:solidFill>
              </a:rPr>
              <a:t>Cost of a bottle of wine a week</a:t>
            </a:r>
          </a:p>
          <a:p>
            <a:r>
              <a:rPr lang="en-GB" sz="3200" dirty="0">
                <a:solidFill>
                  <a:schemeClr val="tx1"/>
                </a:solidFill>
              </a:rPr>
              <a:t>Cost of lunch out, once a week</a:t>
            </a:r>
          </a:p>
        </p:txBody>
      </p:sp>
      <p:pic>
        <p:nvPicPr>
          <p:cNvPr id="4" name="Picture 3">
            <a:extLst>
              <a:ext uri="{FF2B5EF4-FFF2-40B4-BE49-F238E27FC236}">
                <a16:creationId xmlns:a16="http://schemas.microsoft.com/office/drawing/2014/main" id="{8C50F574-0708-044D-ADB4-634D4E0EF543}"/>
              </a:ext>
            </a:extLst>
          </p:cNvPr>
          <p:cNvPicPr>
            <a:picLocks noChangeAspect="1"/>
          </p:cNvPicPr>
          <p:nvPr/>
        </p:nvPicPr>
        <p:blipFill>
          <a:blip r:embed="rId4"/>
          <a:stretch>
            <a:fillRect/>
          </a:stretch>
        </p:blipFill>
        <p:spPr>
          <a:xfrm>
            <a:off x="724443" y="4298464"/>
            <a:ext cx="3721100" cy="2184400"/>
          </a:xfrm>
          <a:prstGeom prst="rect">
            <a:avLst/>
          </a:prstGeom>
        </p:spPr>
      </p:pic>
      <p:pic>
        <p:nvPicPr>
          <p:cNvPr id="6" name="Picture 5">
            <a:extLst>
              <a:ext uri="{FF2B5EF4-FFF2-40B4-BE49-F238E27FC236}">
                <a16:creationId xmlns:a16="http://schemas.microsoft.com/office/drawing/2014/main" id="{DBE4E2AC-9EDC-964D-B8D3-3C9A64C54480}"/>
              </a:ext>
            </a:extLst>
          </p:cNvPr>
          <p:cNvPicPr>
            <a:picLocks noChangeAspect="1"/>
          </p:cNvPicPr>
          <p:nvPr/>
        </p:nvPicPr>
        <p:blipFill>
          <a:blip r:embed="rId5"/>
          <a:stretch>
            <a:fillRect/>
          </a:stretch>
        </p:blipFill>
        <p:spPr>
          <a:xfrm>
            <a:off x="9303282" y="2108201"/>
            <a:ext cx="2324100" cy="3492500"/>
          </a:xfrm>
          <a:prstGeom prst="rect">
            <a:avLst/>
          </a:prstGeom>
          <a:effectLst>
            <a:outerShdw blurRad="50800" dist="50800" dir="5400000" algn="ctr" rotWithShape="0">
              <a:srgbClr val="000000">
                <a:alpha val="0"/>
              </a:srgbClr>
            </a:outerShdw>
          </a:effectLst>
        </p:spPr>
      </p:pic>
      <p:pic>
        <p:nvPicPr>
          <p:cNvPr id="7" name="Picture 6">
            <a:extLst>
              <a:ext uri="{FF2B5EF4-FFF2-40B4-BE49-F238E27FC236}">
                <a16:creationId xmlns:a16="http://schemas.microsoft.com/office/drawing/2014/main" id="{D102A048-7A4D-8345-A059-26EDB92748A0}"/>
              </a:ext>
            </a:extLst>
          </p:cNvPr>
          <p:cNvPicPr>
            <a:picLocks noChangeAspect="1"/>
          </p:cNvPicPr>
          <p:nvPr/>
        </p:nvPicPr>
        <p:blipFill>
          <a:blip r:embed="rId6"/>
          <a:stretch>
            <a:fillRect/>
          </a:stretch>
        </p:blipFill>
        <p:spPr>
          <a:xfrm>
            <a:off x="5696809" y="4298464"/>
            <a:ext cx="3347153" cy="2510365"/>
          </a:xfrm>
          <a:prstGeom prst="rect">
            <a:avLst/>
          </a:prstGeom>
        </p:spPr>
      </p:pic>
    </p:spTree>
    <p:extLst>
      <p:ext uri="{BB962C8B-B14F-4D97-AF65-F5344CB8AC3E}">
        <p14:creationId xmlns:p14="http://schemas.microsoft.com/office/powerpoint/2010/main" val="26888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dissolv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dissolve">
                                      <p:cBhvr>
                                        <p:cTn id="15" dur="500"/>
                                        <p:tgtEl>
                                          <p:spTgt spid="8">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Effect transition="in" filter="dissolve">
                                      <p:cBhvr>
                                        <p:cTn id="23" dur="500"/>
                                        <p:tgtEl>
                                          <p:spTgt spid="8">
                                            <p:txEl>
                                              <p:pRg st="2" end="2"/>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976802E46B484CA73D035FEBED283B" ma:contentTypeVersion="10" ma:contentTypeDescription="Create a new document." ma:contentTypeScope="" ma:versionID="bdb12e9449a9c8c629a85d257050c849">
  <xsd:schema xmlns:xsd="http://www.w3.org/2001/XMLSchema" xmlns:xs="http://www.w3.org/2001/XMLSchema" xmlns:p="http://schemas.microsoft.com/office/2006/metadata/properties" xmlns:ns3="ebe2b5cb-1a19-4159-8468-d5dc18a75da3" xmlns:ns4="fcc3176a-daeb-405d-99bd-2e88f20b3f89" targetNamespace="http://schemas.microsoft.com/office/2006/metadata/properties" ma:root="true" ma:fieldsID="8a51e471e9ff280d4baca58640787cc7" ns3:_="" ns4:_="">
    <xsd:import namespace="ebe2b5cb-1a19-4159-8468-d5dc18a75da3"/>
    <xsd:import namespace="fcc3176a-daeb-405d-99bd-2e88f20b3f8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e2b5cb-1a19-4159-8468-d5dc18a75da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c3176a-daeb-405d-99bd-2e88f20b3f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F1BE8E-48B5-43D1-8EC4-9064162C52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e2b5cb-1a19-4159-8468-d5dc18a75da3"/>
    <ds:schemaRef ds:uri="fcc3176a-daeb-405d-99bd-2e88f20b3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8D87C3-7CE3-4C66-886F-829B3E21D8B6}">
  <ds:schemaRefs>
    <ds:schemaRef ds:uri="http://schemas.microsoft.com/sharepoint/v3/contenttype/forms"/>
  </ds:schemaRefs>
</ds:datastoreItem>
</file>

<file path=customXml/itemProps3.xml><?xml version="1.0" encoding="utf-8"?>
<ds:datastoreItem xmlns:ds="http://schemas.openxmlformats.org/officeDocument/2006/customXml" ds:itemID="{CF853C45-B98B-40FD-87A1-C79C2AEDA7E2}">
  <ds:schemaRefs>
    <ds:schemaRef ds:uri="http://schemas.microsoft.com/office/2006/documentManagement/types"/>
    <ds:schemaRef ds:uri="http://www.w3.org/XML/1998/namespace"/>
    <ds:schemaRef ds:uri="ebe2b5cb-1a19-4159-8468-d5dc18a75da3"/>
    <ds:schemaRef ds:uri="http://purl.org/dc/terms/"/>
    <ds:schemaRef ds:uri="http://purl.org/dc/elements/1.1/"/>
    <ds:schemaRef ds:uri="http://purl.org/dc/dcmitype/"/>
    <ds:schemaRef ds:uri="http://schemas.microsoft.com/office/infopath/2007/PartnerControls"/>
    <ds:schemaRef ds:uri="http://schemas.openxmlformats.org/package/2006/metadata/core-properties"/>
    <ds:schemaRef ds:uri="fcc3176a-daeb-405d-99bd-2e88f20b3f8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Urban monochrome</Template>
  <TotalTime>0</TotalTime>
  <Words>2115</Words>
  <Application>Microsoft Macintosh PowerPoint</Application>
  <PresentationFormat>Widescreen</PresentationFormat>
  <Paragraphs>183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Bookman Old Style</vt:lpstr>
      <vt:lpstr>Calibri</vt:lpstr>
      <vt:lpstr>Franklin Gothic Book</vt:lpstr>
      <vt:lpstr>1_RetrospectVTI</vt:lpstr>
      <vt:lpstr>Giving 2020</vt:lpstr>
      <vt:lpstr>Thank you… </vt:lpstr>
      <vt:lpstr>The vision</vt:lpstr>
      <vt:lpstr>Rooted in God. Rooted in Community</vt:lpstr>
      <vt:lpstr>Other factors</vt:lpstr>
      <vt:lpstr>Why do we give to the Church?</vt:lpstr>
      <vt:lpstr>How much should I give?</vt:lpstr>
      <vt:lpstr>PowerPoint Presentation</vt:lpstr>
      <vt:lpstr>How much should I give?</vt:lpstr>
      <vt:lpstr>How much should I give?</vt:lpstr>
      <vt:lpstr>Next steps</vt:lpstr>
      <vt:lpstr>Consider changing how you give</vt:lpstr>
      <vt:lpstr>Consider changing how you give</vt:lpstr>
      <vt:lpstr> </vt:lpstr>
      <vt:lpstr>Giving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2020-03-13T11:55:50Z</cp:lastPrinted>
  <dcterms:created xsi:type="dcterms:W3CDTF">2020-03-06T13:09:56Z</dcterms:created>
  <dcterms:modified xsi:type="dcterms:W3CDTF">2020-03-17T17:38:21Z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0x01010058976802E46B484CA73D035FEBED283B</vt:lpwstr>
  </property>
</Properties>
</file>